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71" r:id="rId3"/>
    <p:sldId id="272" r:id="rId4"/>
    <p:sldId id="283" r:id="rId5"/>
    <p:sldId id="274" r:id="rId6"/>
    <p:sldId id="282" r:id="rId7"/>
    <p:sldId id="275" r:id="rId8"/>
    <p:sldId id="276" r:id="rId9"/>
    <p:sldId id="277" r:id="rId10"/>
    <p:sldId id="281" r:id="rId11"/>
    <p:sldId id="278" r:id="rId12"/>
    <p:sldId id="279" r:id="rId13"/>
    <p:sldId id="280" r:id="rId14"/>
    <p:sldId id="267" r:id="rId15"/>
  </p:sldIdLst>
  <p:sldSz cx="9144000" cy="6858000" type="screen4x3"/>
  <p:notesSz cx="6858000" cy="9144000"/>
  <p:embeddedFontLst>
    <p:embeddedFont>
      <p:font typeface="MS PGothic" panose="020B0600070205080204" pitchFamily="34" charset="-128"/>
      <p:regular r:id="rId18"/>
    </p:embeddedFont>
    <p:embeddedFont>
      <p:font typeface="Sassoon Infant Rg" panose="02000503030000020003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imSun" panose="02010600030101010101" pitchFamily="2" charset="-122"/>
      <p:regular r:id="rId25"/>
    </p:embeddedFont>
    <p:embeddedFont>
      <p:font typeface="Twinkl" pitchFamily="2" charset="0"/>
      <p:regular r:id="rId26"/>
      <p:bold r:id="rId27"/>
    </p:embeddedFont>
    <p:embeddedFont>
      <p:font typeface="Twinkl SemiBold" pitchFamily="2" charset="0"/>
      <p:bold r:id="rId2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BE56"/>
    <a:srgbClr val="DE1E5A"/>
    <a:srgbClr val="18A0DB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0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CDDD1B6-1D7F-4723-A6C0-B64D58CAC698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B03678A-EF26-45D5-A488-20A2BDF06A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959AE9E-77F5-4AD5-BF2B-474608B06CA3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471BB68-452F-40F4-B845-6E43E6F600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0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69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872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475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72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m/resources/fourth-grade-usa/holidays-festivals-and-special-events-fourth-grade-usa/chinese-new-year-holidays-festivals-and-special-events-fourth-grade-usa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/resources/fourth-grade-usa/holidays-festivals-and-special-events-fourth-grade-usa/chinese-new-year-holidays-festivals-and-special-events-fourth-grade-usa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3850547" y="5318620"/>
            <a:ext cx="1434517" cy="1015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/>
          </p:cNvSpPr>
          <p:nvPr/>
        </p:nvSpPr>
        <p:spPr bwMode="auto">
          <a:xfrm>
            <a:off x="4681945" y="919527"/>
            <a:ext cx="381635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 marL="457200" indent="-276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Though China technically runs through five time zones, the whole country actually runs on Beijing time, meaning that sunrise can happen as late as 10 a.m. in Western China.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The currency used is the Chinese Yuan Renminbi, commonly called </a:t>
            </a:r>
            <a:r>
              <a:rPr lang="en-GB" altLang="en-US" dirty="0" err="1">
                <a:solidFill>
                  <a:schemeClr val="tx1"/>
                </a:solidFill>
              </a:rPr>
              <a:t>Yuans</a:t>
            </a:r>
            <a:r>
              <a:rPr lang="en-GB" altLang="en-US" dirty="0">
                <a:solidFill>
                  <a:schemeClr val="tx1"/>
                </a:solidFill>
              </a:rPr>
              <a:t> (CNY,  ¥).</a:t>
            </a:r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755650" y="664694"/>
            <a:ext cx="3797346" cy="5428132"/>
          </a:xfrm>
          <a:prstGeom prst="rect">
            <a:avLst/>
          </a:prstGeom>
          <a:solidFill>
            <a:srgbClr val="8CBE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 marL="1809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1741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01" y="718787"/>
            <a:ext cx="4055244" cy="537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One Yuan Notes</a:t>
            </a:r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76375"/>
            <a:ext cx="76327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Shanghai</a:t>
            </a:r>
          </a:p>
        </p:txBody>
      </p:sp>
      <p:pic>
        <p:nvPicPr>
          <p:cNvPr id="1945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14475"/>
            <a:ext cx="76327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533418"/>
              </p:ext>
            </p:extLst>
          </p:nvPr>
        </p:nvGraphicFramePr>
        <p:xfrm>
          <a:off x="772428" y="1078918"/>
          <a:ext cx="7632699" cy="4619627"/>
        </p:xfrm>
        <a:graphic>
          <a:graphicData uri="http://schemas.openxmlformats.org/drawingml/2006/table">
            <a:tbl>
              <a:tblPr/>
              <a:tblGrid>
                <a:gridCol w="2544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4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4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276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Chinese</a:t>
                      </a:r>
                    </a:p>
                  </a:txBody>
                  <a:tcPr marL="91425" marR="91425" marT="45661" marB="4566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Pronunciation</a:t>
                      </a: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English</a:t>
                      </a: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37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你好</a:t>
                      </a:r>
                      <a:endParaRPr kumimoji="0" lang="en-GB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91425" marR="91425" marT="45661" marB="4566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Nǐ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</a:t>
                      </a:r>
                      <a:r>
                        <a:rPr kumimoji="0" lang="en-GB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hǎo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Hello</a:t>
                      </a: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37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你好吗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91425" marR="91425" marT="45661" marB="4566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Nǐ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</a:t>
                      </a:r>
                      <a:r>
                        <a:rPr kumimoji="0" lang="en-GB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hǎo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ma</a:t>
                      </a: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How are you?</a:t>
                      </a: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37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assoon Infant Rg" panose="02000503030000020003" pitchFamily="50" charset="0"/>
                          <a:ea typeface="SimSun" panose="02010600030101010101" pitchFamily="2" charset="-122"/>
                        </a:rPr>
                        <a:t>很高兴认识你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MS PGothic" panose="020B0600070205080204" pitchFamily="34" charset="-128"/>
                      </a:endParaRPr>
                    </a:p>
                  </a:txBody>
                  <a:tcPr marL="91425" marR="91425" marT="45661" marB="4566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Hěn</a:t>
                      </a: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kumimoji="0" lang="en-US" altLang="zh-CN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gāoxìng</a:t>
                      </a: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kumimoji="0" lang="en-US" altLang="zh-CN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rènshí</a:t>
                      </a: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kumimoji="0" lang="en-US" altLang="zh-CN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nǐ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Pleased to meet you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737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对不起</a:t>
                      </a: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打扰一下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MS PGothic" panose="020B0600070205080204" pitchFamily="34" charset="-128"/>
                      </a:endParaRPr>
                    </a:p>
                  </a:txBody>
                  <a:tcPr marL="91425" marR="91425" marT="45661" marB="4566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Duìbùqǐ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/</a:t>
                      </a:r>
                      <a:r>
                        <a:rPr kumimoji="0" lang="en-GB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dǎrǎo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</a:t>
                      </a:r>
                      <a:r>
                        <a:rPr kumimoji="0" lang="en-GB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yīxià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Excuse me</a:t>
                      </a: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737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再见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91425" marR="91425" marT="45661" marB="4566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Zàijiàn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Goodbye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3850547" y="2952925"/>
            <a:ext cx="1434517" cy="1015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KWL Grid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74700" y="1354138"/>
          <a:ext cx="7616826" cy="475138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538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8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83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What I                     already know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78" marR="68578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What I would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like to know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What I now know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02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78" marR="6857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Calibri" panose="020F0502020204030204" pitchFamily="34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Calibri" panose="020F0502020204030204" pitchFamily="34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85888"/>
            <a:ext cx="7632700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China’s Location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>
          <a:xfrm>
            <a:off x="881063" y="4162425"/>
            <a:ext cx="7381875" cy="17875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 lIns="108000" tIns="108000" rIns="108000" bIns="108000" anchor="ctr"/>
          <a:lstStyle/>
          <a:p>
            <a:pPr marL="457200" indent="-2762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China is a country in Asia.</a:t>
            </a:r>
          </a:p>
          <a:p>
            <a:pPr marL="457200" indent="-2762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+mn-lt"/>
            </a:endParaRPr>
          </a:p>
          <a:p>
            <a:pPr marL="457200" indent="-2762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It is officially known as the People’s Republic of China (PRC).</a:t>
            </a:r>
          </a:p>
          <a:p>
            <a:pPr marL="457200" indent="-2762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+mn-lt"/>
            </a:endParaRPr>
          </a:p>
          <a:p>
            <a:pPr marL="457200" indent="-2762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It is the world’s second largest country.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85888"/>
            <a:ext cx="7632700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China’s Location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>
          <a:xfrm>
            <a:off x="928688" y="1647825"/>
            <a:ext cx="2947987" cy="17811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 lIns="108000" tIns="108000" rIns="108000" bIns="108000" anchor="ctr"/>
          <a:lstStyle/>
          <a:p>
            <a:pPr marL="457200" indent="-2762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The capital city of China is </a:t>
            </a:r>
            <a:r>
              <a:rPr lang="en-GB" b="1" dirty="0">
                <a:latin typeface="+mn-lt"/>
              </a:rPr>
              <a:t>Beijing</a:t>
            </a:r>
            <a:r>
              <a:rPr lang="en-GB" dirty="0">
                <a:latin typeface="+mn-lt"/>
              </a:rPr>
              <a:t>.</a:t>
            </a:r>
          </a:p>
          <a:p>
            <a:pPr marL="457200" indent="-2762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+mn-lt"/>
            </a:endParaRPr>
          </a:p>
          <a:p>
            <a:pPr marL="457200" indent="-2762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The largest city in China is </a:t>
            </a:r>
            <a:r>
              <a:rPr lang="en-GB" b="1" dirty="0">
                <a:latin typeface="+mn-lt"/>
              </a:rPr>
              <a:t>Shanghai</a:t>
            </a:r>
            <a:r>
              <a:rPr lang="en-GB" dirty="0">
                <a:latin typeface="+mn-lt"/>
              </a:rPr>
              <a:t>.</a:t>
            </a:r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928688" y="3879850"/>
            <a:ext cx="7262812" cy="20161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 lIns="108000" tIns="108000" rIns="108000" bIns="108000" anchor="ctr"/>
          <a:lstStyle/>
          <a:p>
            <a:pPr marL="457200" indent="-2762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China is the most populous country in the world with over </a:t>
            </a:r>
            <a:r>
              <a:rPr lang="en-GB" b="1" dirty="0">
                <a:latin typeface="+mn-lt"/>
              </a:rPr>
              <a:t>1.35 billion</a:t>
            </a:r>
            <a:r>
              <a:rPr lang="en-GB" dirty="0">
                <a:latin typeface="+mn-lt"/>
              </a:rPr>
              <a:t> people living there.</a:t>
            </a:r>
          </a:p>
          <a:p>
            <a:pPr marL="457200" indent="-2762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+mn-lt"/>
            </a:endParaRPr>
          </a:p>
          <a:p>
            <a:pPr marL="457200" indent="-2762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It contains the third and sixth longest rivers in the world, the </a:t>
            </a:r>
            <a:r>
              <a:rPr lang="en-GB" b="1" dirty="0">
                <a:latin typeface="+mn-lt"/>
              </a:rPr>
              <a:t>Yangtze</a:t>
            </a:r>
            <a:r>
              <a:rPr lang="en-GB" dirty="0">
                <a:latin typeface="+mn-lt"/>
              </a:rPr>
              <a:t> and the </a:t>
            </a:r>
            <a:r>
              <a:rPr lang="en-GB" b="1" dirty="0">
                <a:latin typeface="+mn-lt"/>
              </a:rPr>
              <a:t>Yellow</a:t>
            </a:r>
            <a:r>
              <a:rPr lang="en-GB" dirty="0">
                <a:latin typeface="+mn-lt"/>
              </a:rPr>
              <a:t> rivers.</a:t>
            </a:r>
          </a:p>
        </p:txBody>
      </p:sp>
      <p:sp>
        <p:nvSpPr>
          <p:cNvPr id="6" name="Oval 5"/>
          <p:cNvSpPr/>
          <p:nvPr/>
        </p:nvSpPr>
        <p:spPr>
          <a:xfrm>
            <a:off x="5762625" y="2400300"/>
            <a:ext cx="161925" cy="16192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71" name="TextBox 7"/>
          <p:cNvSpPr txBox="1">
            <a:spLocks noChangeArrowheads="1"/>
          </p:cNvSpPr>
          <p:nvPr/>
        </p:nvSpPr>
        <p:spPr bwMode="auto">
          <a:xfrm>
            <a:off x="5349875" y="2132013"/>
            <a:ext cx="901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chemeClr val="bg1"/>
                </a:solidFill>
              </a:rPr>
              <a:t>Beijing</a:t>
            </a:r>
            <a:endParaRPr lang="en-GB" altLang="en-US" sz="1000" b="1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397625" y="3132138"/>
            <a:ext cx="161925" cy="16192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73" name="TextBox 7"/>
          <p:cNvSpPr txBox="1">
            <a:spLocks noChangeArrowheads="1"/>
          </p:cNvSpPr>
          <p:nvPr/>
        </p:nvSpPr>
        <p:spPr bwMode="auto">
          <a:xfrm>
            <a:off x="5461000" y="3051175"/>
            <a:ext cx="1035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chemeClr val="bg1"/>
                </a:solidFill>
              </a:rPr>
              <a:t>Shanghai</a:t>
            </a:r>
            <a:endParaRPr lang="en-GB" altLang="en-US" sz="10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China’s Climate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>
          <a:xfrm>
            <a:off x="755650" y="1473200"/>
            <a:ext cx="7632700" cy="4619625"/>
          </a:xfrm>
          <a:prstGeom prst="rect">
            <a:avLst/>
          </a:prstGeom>
          <a:noFill/>
        </p:spPr>
        <p:txBody>
          <a:bodyPr lIns="108000" tIns="108000" rIns="108000" bIns="108000"/>
          <a:lstStyle/>
          <a:p>
            <a:pPr marL="180975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China’s range of landscapes and environments are extremely vast, making the temperatures vary greatly across the country.</a:t>
            </a:r>
          </a:p>
          <a:p>
            <a:pPr marL="457200" indent="-276225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+mn-lt"/>
            </a:endParaRPr>
          </a:p>
        </p:txBody>
      </p:sp>
      <p:pic>
        <p:nvPicPr>
          <p:cNvPr id="1229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2352675"/>
            <a:ext cx="3836987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362200"/>
            <a:ext cx="3810000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85888"/>
            <a:ext cx="4438650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China’s Climate</a:t>
            </a:r>
          </a:p>
        </p:txBody>
      </p:sp>
      <p:sp>
        <p:nvSpPr>
          <p:cNvPr id="13316" name="Rectangle 3"/>
          <p:cNvSpPr>
            <a:spLocks/>
          </p:cNvSpPr>
          <p:nvPr/>
        </p:nvSpPr>
        <p:spPr bwMode="auto">
          <a:xfrm>
            <a:off x="5437188" y="1385888"/>
            <a:ext cx="2951162" cy="4706937"/>
          </a:xfrm>
          <a:prstGeom prst="rect">
            <a:avLst/>
          </a:prstGeom>
          <a:solidFill>
            <a:srgbClr val="8CBE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 marL="1809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Dry seasons and wet monsoons are quite typical.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“</a:t>
            </a:r>
            <a:r>
              <a:rPr lang="en-GB" altLang="en-US" b="1" dirty="0">
                <a:solidFill>
                  <a:schemeClr val="tx1"/>
                </a:solidFill>
              </a:rPr>
              <a:t>The Three Furnaces</a:t>
            </a:r>
            <a:r>
              <a:rPr lang="en-GB" altLang="en-US" dirty="0">
                <a:solidFill>
                  <a:schemeClr val="tx1"/>
                </a:solidFill>
              </a:rPr>
              <a:t>” is a name referring to the hottest and most humid cities of China: Chongqing, Wuhan, and Nanjing.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China’s climate is extremely varied.</a:t>
            </a:r>
          </a:p>
        </p:txBody>
      </p:sp>
      <p:pic>
        <p:nvPicPr>
          <p:cNvPr id="133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2981325"/>
            <a:ext cx="300037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3105150"/>
            <a:ext cx="30003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2914650"/>
            <a:ext cx="300037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Box 8"/>
          <p:cNvSpPr txBox="1">
            <a:spLocks noChangeArrowheads="1"/>
          </p:cNvSpPr>
          <p:nvPr/>
        </p:nvSpPr>
        <p:spPr bwMode="auto">
          <a:xfrm>
            <a:off x="3830638" y="2806700"/>
            <a:ext cx="741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b="1">
                <a:solidFill>
                  <a:schemeClr val="bg1"/>
                </a:solidFill>
              </a:rPr>
              <a:t>Nanjing</a:t>
            </a:r>
          </a:p>
        </p:txBody>
      </p:sp>
      <p:sp>
        <p:nvSpPr>
          <p:cNvPr id="13321" name="TextBox 9"/>
          <p:cNvSpPr txBox="1">
            <a:spLocks noChangeArrowheads="1"/>
          </p:cNvSpPr>
          <p:nvPr/>
        </p:nvSpPr>
        <p:spPr bwMode="auto">
          <a:xfrm>
            <a:off x="3643313" y="3459163"/>
            <a:ext cx="739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b="1">
                <a:solidFill>
                  <a:schemeClr val="bg1"/>
                </a:solidFill>
              </a:rPr>
              <a:t>Wuhan</a:t>
            </a:r>
          </a:p>
        </p:txBody>
      </p:sp>
      <p:sp>
        <p:nvSpPr>
          <p:cNvPr id="13322" name="TextBox 10"/>
          <p:cNvSpPr txBox="1">
            <a:spLocks noChangeArrowheads="1"/>
          </p:cNvSpPr>
          <p:nvPr/>
        </p:nvSpPr>
        <p:spPr bwMode="auto">
          <a:xfrm>
            <a:off x="2478088" y="2981325"/>
            <a:ext cx="10366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b="1">
                <a:solidFill>
                  <a:schemeClr val="bg1"/>
                </a:solidFill>
              </a:rPr>
              <a:t>Chongqing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The Great Wall of China</a:t>
            </a:r>
          </a:p>
        </p:txBody>
      </p:sp>
      <p:pic>
        <p:nvPicPr>
          <p:cNvPr id="1433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1527175"/>
            <a:ext cx="76327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Hong Kong</a:t>
            </a:r>
          </a:p>
        </p:txBody>
      </p:sp>
      <p:pic>
        <p:nvPicPr>
          <p:cNvPr id="1536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14475"/>
            <a:ext cx="76327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Culture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>
          <a:xfrm>
            <a:off x="755650" y="1473200"/>
            <a:ext cx="3816350" cy="4619625"/>
          </a:xfrm>
          <a:prstGeom prst="rect">
            <a:avLst/>
          </a:prstGeom>
          <a:noFill/>
        </p:spPr>
        <p:txBody>
          <a:bodyPr lIns="108000" tIns="108000" rIns="108000" bIns="108000" anchor="ctr"/>
          <a:lstStyle/>
          <a:p>
            <a:pPr marL="457200" indent="-2762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The official language of China is Mandarin, though          there are many                 different Chinese              dialects spoken             all over the country.</a:t>
            </a:r>
          </a:p>
          <a:p>
            <a:pPr marL="457200" indent="-2762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+mn-lt"/>
            </a:endParaRPr>
          </a:p>
          <a:p>
            <a:pPr marL="457200" indent="-2762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The Great Wall of                 China is the largest                man-made structure             in the world.</a:t>
            </a:r>
          </a:p>
          <a:p>
            <a:pPr marL="457200" indent="-2762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+mn-lt"/>
            </a:endParaRPr>
          </a:p>
          <a:p>
            <a:pPr marL="457200" indent="-2762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The Giant Panda is            native to China.</a:t>
            </a:r>
          </a:p>
          <a:p>
            <a:pPr marL="1809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n-lt"/>
            </a:endParaRPr>
          </a:p>
        </p:txBody>
      </p:sp>
      <p:sp>
        <p:nvSpPr>
          <p:cNvPr id="16388" name="Rectangle 5"/>
          <p:cNvSpPr>
            <a:spLocks/>
          </p:cNvSpPr>
          <p:nvPr/>
        </p:nvSpPr>
        <p:spPr bwMode="auto">
          <a:xfrm>
            <a:off x="4572000" y="1473200"/>
            <a:ext cx="3816350" cy="4619625"/>
          </a:xfrm>
          <a:prstGeom prst="rect">
            <a:avLst/>
          </a:prstGeom>
          <a:solidFill>
            <a:srgbClr val="8CBE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 marL="1809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1638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2128838"/>
            <a:ext cx="5257800" cy="408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ptx" id="{53C34F33-F995-48FB-930A-FB1D174F8704}" vid="{D75A073C-56C0-4B6D-A900-F09E7AAE05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84</TotalTime>
  <Words>320</Words>
  <Application>Microsoft Office PowerPoint</Application>
  <PresentationFormat>On-screen Show (4:3)</PresentationFormat>
  <Paragraphs>79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MS PGothic</vt:lpstr>
      <vt:lpstr>Sassoon Infant Rg</vt:lpstr>
      <vt:lpstr>Calibri</vt:lpstr>
      <vt:lpstr>SimSun</vt:lpstr>
      <vt:lpstr>Twinkl</vt:lpstr>
      <vt:lpstr>Arial</vt:lpstr>
      <vt:lpstr>Twinkl SemiBold</vt:lpstr>
      <vt:lpstr>Office Theme</vt:lpstr>
      <vt:lpstr>PowerPoint Presentation</vt:lpstr>
      <vt:lpstr>KWL Grid</vt:lpstr>
      <vt:lpstr>China’s Location</vt:lpstr>
      <vt:lpstr>China’s Location</vt:lpstr>
      <vt:lpstr>China’s Climate</vt:lpstr>
      <vt:lpstr>China’s Climate</vt:lpstr>
      <vt:lpstr>The Great Wall of China</vt:lpstr>
      <vt:lpstr>Hong Kong</vt:lpstr>
      <vt:lpstr>Culture</vt:lpstr>
      <vt:lpstr>PowerPoint Presentation</vt:lpstr>
      <vt:lpstr>One Yuan Notes</vt:lpstr>
      <vt:lpstr>Shanghai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</dc:creator>
  <cp:lastModifiedBy>Jordan Bleakney</cp:lastModifiedBy>
  <cp:revision>46</cp:revision>
  <dcterms:created xsi:type="dcterms:W3CDTF">2017-01-24T12:15:13Z</dcterms:created>
  <dcterms:modified xsi:type="dcterms:W3CDTF">2019-12-10T13:26:08Z</dcterms:modified>
</cp:coreProperties>
</file>