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69" r:id="rId5"/>
    <p:sldId id="270" r:id="rId6"/>
    <p:sldId id="271" r:id="rId7"/>
    <p:sldId id="272" r:id="rId8"/>
    <p:sldId id="273" r:id="rId9"/>
    <p:sldId id="274" r:id="rId10"/>
    <p:sldId id="275" r:id="rId11"/>
    <p:sldId id="267" r:id="rId12"/>
  </p:sldIdLst>
  <p:sldSz cx="9144000" cy="6858000" type="screen4x3"/>
  <p:notesSz cx="6858000" cy="9144000"/>
  <p:embeddedFontLst>
    <p:embeddedFont>
      <p:font typeface="Twinkl SemiBold" pitchFamily="2" charset="0"/>
      <p:bold r:id="rId15"/>
    </p:embeddedFont>
    <p:embeddedFont>
      <p:font typeface="Twinkl" pitchFamily="2" charset="0"/>
      <p:regular r:id="rId16"/>
      <p:bold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998C"/>
    <a:srgbClr val="0079C2"/>
    <a:srgbClr val="F19A93"/>
    <a:srgbClr val="C94791"/>
    <a:srgbClr val="C9085B"/>
    <a:srgbClr val="DE1E5A"/>
    <a:srgbClr val="E52122"/>
    <a:srgbClr val="18A0DB"/>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showGuides="1">
      <p:cViewPr varScale="1">
        <p:scale>
          <a:sx n="111" d="100"/>
          <a:sy n="111" d="100"/>
        </p:scale>
        <p:origin x="102" y="18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06/05/2019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6" y="765175"/>
            <a:ext cx="8255976" cy="994306"/>
          </a:xfrm>
          <a:solidFill>
            <a:srgbClr val="0C998C"/>
          </a:solidFill>
        </p:spPr>
        <p:txBody>
          <a:bodyPr/>
          <a:lstStyle/>
          <a:p>
            <a:r>
              <a:rPr lang="en-GB" sz="3200" dirty="0">
                <a:solidFill>
                  <a:schemeClr val="bg1"/>
                </a:solidFill>
                <a:latin typeface="Twinkl SemiBold" pitchFamily="2" charset="0"/>
              </a:rPr>
              <a:t>Interesting Facts</a:t>
            </a:r>
          </a:p>
        </p:txBody>
      </p:sp>
      <p:sp>
        <p:nvSpPr>
          <p:cNvPr id="16" name="Rectangle: Rounded Corners 15">
            <a:extLst>
              <a:ext uri="{FF2B5EF4-FFF2-40B4-BE49-F238E27FC236}">
                <a16:creationId xmlns:a16="http://schemas.microsoft.com/office/drawing/2014/main" id="{14DE87ED-BB4C-432E-B245-45F65DF867DB}"/>
              </a:ext>
            </a:extLst>
          </p:cNvPr>
          <p:cNvSpPr/>
          <p:nvPr/>
        </p:nvSpPr>
        <p:spPr>
          <a:xfrm>
            <a:off x="755650" y="1870783"/>
            <a:ext cx="7632700" cy="774744"/>
          </a:xfrm>
          <a:prstGeom prst="roundRect">
            <a:avLst/>
          </a:prstGeom>
          <a:solidFill>
            <a:schemeClr val="bg1"/>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ctr">
            <a:noAutofit/>
          </a:bodyPr>
          <a:lstStyle/>
          <a:p>
            <a:pPr>
              <a:lnSpc>
                <a:spcPct val="100000"/>
              </a:lnSpc>
              <a:spcBef>
                <a:spcPct val="0"/>
              </a:spcBef>
              <a:buFontTx/>
              <a:buAutoNum type="arabicPeriod"/>
            </a:pPr>
            <a:r>
              <a:rPr lang="en-GB" altLang="en-US" dirty="0">
                <a:solidFill>
                  <a:schemeClr val="tx1"/>
                </a:solidFill>
              </a:rPr>
              <a:t> Japan has hosted the Olympic Games three times. It will also host it again in 2020. </a:t>
            </a:r>
            <a:endParaRPr lang="en-GB" altLang="en-US" dirty="0">
              <a:solidFill>
                <a:srgbClr val="FF0000"/>
              </a:solidFill>
            </a:endParaRPr>
          </a:p>
        </p:txBody>
      </p:sp>
      <p:sp>
        <p:nvSpPr>
          <p:cNvPr id="5" name="Rectangle: Rounded Corners 4">
            <a:extLst>
              <a:ext uri="{FF2B5EF4-FFF2-40B4-BE49-F238E27FC236}">
                <a16:creationId xmlns:a16="http://schemas.microsoft.com/office/drawing/2014/main" id="{3D216167-72C4-49FF-8D5F-9F7F9C334EA7}"/>
              </a:ext>
            </a:extLst>
          </p:cNvPr>
          <p:cNvSpPr/>
          <p:nvPr/>
        </p:nvSpPr>
        <p:spPr>
          <a:xfrm>
            <a:off x="755650" y="2801748"/>
            <a:ext cx="7632700" cy="774744"/>
          </a:xfrm>
          <a:prstGeom prst="roundRect">
            <a:avLst/>
          </a:prstGeom>
          <a:solidFill>
            <a:schemeClr val="bg1"/>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ctr">
            <a:noAutofit/>
          </a:bodyPr>
          <a:lstStyle/>
          <a:p>
            <a:pPr>
              <a:lnSpc>
                <a:spcPct val="100000"/>
              </a:lnSpc>
              <a:spcBef>
                <a:spcPct val="0"/>
              </a:spcBef>
            </a:pPr>
            <a:r>
              <a:rPr lang="en-GB" altLang="en-US" dirty="0">
                <a:solidFill>
                  <a:schemeClr val="tx1"/>
                </a:solidFill>
              </a:rPr>
              <a:t>2. Sumo wrestling is the national sport of Japan. Sumo wrestlers are often very large and wear their hair on the top of their head in a bun. </a:t>
            </a:r>
            <a:endParaRPr lang="en-GB" altLang="en-US" dirty="0">
              <a:solidFill>
                <a:srgbClr val="FF0000"/>
              </a:solidFill>
            </a:endParaRPr>
          </a:p>
        </p:txBody>
      </p:sp>
      <p:sp>
        <p:nvSpPr>
          <p:cNvPr id="6" name="Rectangle: Rounded Corners 5">
            <a:extLst>
              <a:ext uri="{FF2B5EF4-FFF2-40B4-BE49-F238E27FC236}">
                <a16:creationId xmlns:a16="http://schemas.microsoft.com/office/drawing/2014/main" id="{E1E407E9-B5F0-4C2F-B43A-0AE06DC99B08}"/>
              </a:ext>
            </a:extLst>
          </p:cNvPr>
          <p:cNvSpPr/>
          <p:nvPr/>
        </p:nvSpPr>
        <p:spPr>
          <a:xfrm>
            <a:off x="755650" y="3732713"/>
            <a:ext cx="7632700" cy="774744"/>
          </a:xfrm>
          <a:prstGeom prst="roundRect">
            <a:avLst/>
          </a:prstGeom>
          <a:solidFill>
            <a:schemeClr val="bg1"/>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ctr">
            <a:noAutofit/>
          </a:bodyPr>
          <a:lstStyle/>
          <a:p>
            <a:pPr>
              <a:lnSpc>
                <a:spcPct val="100000"/>
              </a:lnSpc>
              <a:spcBef>
                <a:spcPct val="0"/>
              </a:spcBef>
            </a:pPr>
            <a:r>
              <a:rPr lang="en-GB" altLang="en-US" dirty="0">
                <a:solidFill>
                  <a:schemeClr val="tx1"/>
                </a:solidFill>
              </a:rPr>
              <a:t>3. Japan is where many electronic things have been invented.  Cameras, computers and cars are often produced here.</a:t>
            </a:r>
          </a:p>
        </p:txBody>
      </p:sp>
      <p:sp>
        <p:nvSpPr>
          <p:cNvPr id="7" name="Rectangle: Rounded Corners 6">
            <a:extLst>
              <a:ext uri="{FF2B5EF4-FFF2-40B4-BE49-F238E27FC236}">
                <a16:creationId xmlns:a16="http://schemas.microsoft.com/office/drawing/2014/main" id="{F56DC2C5-3C3F-4C35-B6FB-81FBB43FDCB3}"/>
              </a:ext>
            </a:extLst>
          </p:cNvPr>
          <p:cNvSpPr/>
          <p:nvPr/>
        </p:nvSpPr>
        <p:spPr>
          <a:xfrm>
            <a:off x="751254" y="4663678"/>
            <a:ext cx="7632700" cy="774744"/>
          </a:xfrm>
          <a:prstGeom prst="roundRect">
            <a:avLst/>
          </a:prstGeom>
          <a:solidFill>
            <a:schemeClr val="bg1"/>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ctr">
            <a:noAutofit/>
          </a:bodyPr>
          <a:lstStyle/>
          <a:p>
            <a:pPr>
              <a:lnSpc>
                <a:spcPct val="100000"/>
              </a:lnSpc>
              <a:spcBef>
                <a:spcPct val="0"/>
              </a:spcBef>
            </a:pPr>
            <a:r>
              <a:rPr lang="en-GB" altLang="en-US" dirty="0">
                <a:solidFill>
                  <a:schemeClr val="tx1"/>
                </a:solidFill>
              </a:rPr>
              <a:t>4. In Japan, people have the third longest life expectancy in the world. Men live to 81 years old and women to almost 88 years old. </a:t>
            </a:r>
          </a:p>
        </p:txBody>
      </p:sp>
      <p:sp>
        <p:nvSpPr>
          <p:cNvPr id="8" name="Rectangle: Rounded Corners 7">
            <a:extLst>
              <a:ext uri="{FF2B5EF4-FFF2-40B4-BE49-F238E27FC236}">
                <a16:creationId xmlns:a16="http://schemas.microsoft.com/office/drawing/2014/main" id="{95CE05FE-1A30-48ED-8498-8CD2D2456B33}"/>
              </a:ext>
            </a:extLst>
          </p:cNvPr>
          <p:cNvSpPr/>
          <p:nvPr/>
        </p:nvSpPr>
        <p:spPr>
          <a:xfrm>
            <a:off x="755650" y="5594643"/>
            <a:ext cx="7632700" cy="498182"/>
          </a:xfrm>
          <a:prstGeom prst="round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ctr">
            <a:noAutofit/>
          </a:bodyPr>
          <a:lstStyle/>
          <a:p>
            <a:pPr>
              <a:lnSpc>
                <a:spcPct val="100000"/>
              </a:lnSpc>
              <a:spcBef>
                <a:spcPct val="0"/>
              </a:spcBef>
              <a:buFontTx/>
              <a:buNone/>
            </a:pPr>
            <a:r>
              <a:rPr lang="en-GB" altLang="en-US" sz="1600" dirty="0">
                <a:solidFill>
                  <a:schemeClr val="tx1"/>
                </a:solidFill>
              </a:rPr>
              <a:t>Which fact do you find most interesting? </a:t>
            </a:r>
          </a:p>
        </p:txBody>
      </p:sp>
    </p:spTree>
    <p:extLst>
      <p:ext uri="{BB962C8B-B14F-4D97-AF65-F5344CB8AC3E}">
        <p14:creationId xmlns:p14="http://schemas.microsoft.com/office/powerpoint/2010/main" val="170807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6D7186D-5547-4733-A468-FEC28BCB7BEE}"/>
              </a:ext>
            </a:extLst>
          </p:cNvPr>
          <p:cNvSpPr/>
          <p:nvPr/>
        </p:nvSpPr>
        <p:spPr>
          <a:xfrm>
            <a:off x="753452" y="3428999"/>
            <a:ext cx="4618648" cy="1892349"/>
          </a:xfrm>
          <a:prstGeom prst="roundRect">
            <a:avLst/>
          </a:prstGeom>
          <a:solidFill>
            <a:srgbClr val="0079C2"/>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nSpc>
                <a:spcPct val="100000"/>
              </a:lnSpc>
              <a:spcBef>
                <a:spcPct val="0"/>
              </a:spcBef>
              <a:buFontTx/>
              <a:buNone/>
            </a:pPr>
            <a:r>
              <a:rPr lang="en-GB" altLang="en-US" b="1" dirty="0">
                <a:solidFill>
                  <a:schemeClr val="bg1"/>
                </a:solidFill>
              </a:rPr>
              <a:t>The main islands are: </a:t>
            </a:r>
          </a:p>
          <a:p>
            <a:pPr>
              <a:lnSpc>
                <a:spcPct val="100000"/>
              </a:lnSpc>
              <a:spcBef>
                <a:spcPct val="0"/>
              </a:spcBef>
              <a:buFontTx/>
              <a:buNone/>
            </a:pPr>
            <a:r>
              <a:rPr lang="en-GB" altLang="en-US" dirty="0">
                <a:solidFill>
                  <a:schemeClr val="bg1"/>
                </a:solidFill>
              </a:rPr>
              <a:t>Honshu, Kyushu, Shikoku, </a:t>
            </a:r>
          </a:p>
          <a:p>
            <a:pPr>
              <a:lnSpc>
                <a:spcPct val="100000"/>
              </a:lnSpc>
              <a:spcBef>
                <a:spcPct val="0"/>
              </a:spcBef>
              <a:buFontTx/>
              <a:buNone/>
            </a:pPr>
            <a:r>
              <a:rPr lang="en-GB" altLang="en-US" dirty="0">
                <a:solidFill>
                  <a:schemeClr val="bg1"/>
                </a:solidFill>
              </a:rPr>
              <a:t>Hokkaido. They are also known </a:t>
            </a:r>
          </a:p>
          <a:p>
            <a:pPr>
              <a:lnSpc>
                <a:spcPct val="100000"/>
              </a:lnSpc>
              <a:spcBef>
                <a:spcPct val="0"/>
              </a:spcBef>
              <a:buFontTx/>
              <a:buNone/>
            </a:pPr>
            <a:r>
              <a:rPr lang="en-GB" altLang="en-US" dirty="0">
                <a:solidFill>
                  <a:schemeClr val="bg1"/>
                </a:solidFill>
              </a:rPr>
              <a:t>as the ‘home islands’.</a:t>
            </a:r>
          </a:p>
        </p:txBody>
      </p:sp>
      <p:sp>
        <p:nvSpPr>
          <p:cNvPr id="3" name="Rectangle: Rounded Corners 2"/>
          <p:cNvSpPr/>
          <p:nvPr/>
        </p:nvSpPr>
        <p:spPr>
          <a:xfrm>
            <a:off x="766640" y="2561019"/>
            <a:ext cx="6996968" cy="547779"/>
          </a:xfrm>
          <a:prstGeom prst="roundRect">
            <a:avLst/>
          </a:prstGeom>
          <a:solidFill>
            <a:schemeClr val="bg1"/>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dirty="0">
                <a:solidFill>
                  <a:schemeClr val="tx1"/>
                </a:solidFill>
              </a:rPr>
              <a:t>This means it is made up of 6852 islands.</a:t>
            </a:r>
            <a:endParaRPr lang="en-GB" dirty="0">
              <a:solidFill>
                <a:schemeClr val="tx1"/>
              </a:solidFill>
            </a:endParaRPr>
          </a:p>
        </p:txBody>
      </p:sp>
      <p:sp>
        <p:nvSpPr>
          <p:cNvPr id="21" name="Title 20"/>
          <p:cNvSpPr>
            <a:spLocks noGrp="1"/>
          </p:cNvSpPr>
          <p:nvPr>
            <p:ph type="title"/>
          </p:nvPr>
        </p:nvSpPr>
        <p:spPr>
          <a:xfrm>
            <a:off x="439616" y="765175"/>
            <a:ext cx="8255976" cy="994306"/>
          </a:xfrm>
          <a:solidFill>
            <a:srgbClr val="0C998C"/>
          </a:solidFill>
        </p:spPr>
        <p:txBody>
          <a:bodyPr/>
          <a:lstStyle/>
          <a:p>
            <a:r>
              <a:rPr lang="en-GB" sz="3200" dirty="0">
                <a:solidFill>
                  <a:schemeClr val="bg1"/>
                </a:solidFill>
                <a:latin typeface="Twinkl SemiBold" pitchFamily="2" charset="0"/>
              </a:rPr>
              <a:t>Where In the World is Japan?</a:t>
            </a:r>
          </a:p>
        </p:txBody>
      </p:sp>
      <p:sp>
        <p:nvSpPr>
          <p:cNvPr id="5" name="Rectangle 4"/>
          <p:cNvSpPr/>
          <p:nvPr/>
        </p:nvSpPr>
        <p:spPr>
          <a:xfrm>
            <a:off x="753452" y="1957073"/>
            <a:ext cx="7628304" cy="276999"/>
          </a:xfrm>
          <a:prstGeom prst="rect">
            <a:avLst/>
          </a:prstGeom>
        </p:spPr>
        <p:txBody>
          <a:bodyPr wrap="square" lIns="0" tIns="0" rIns="0" bIns="0">
            <a:spAutoFit/>
          </a:bodyPr>
          <a:lstStyle/>
          <a:p>
            <a:pPr algn="ctr">
              <a:lnSpc>
                <a:spcPct val="100000"/>
              </a:lnSpc>
              <a:spcBef>
                <a:spcPct val="0"/>
              </a:spcBef>
              <a:buFontTx/>
              <a:buNone/>
            </a:pPr>
            <a:r>
              <a:rPr lang="en-GB" altLang="en-US" dirty="0"/>
              <a:t>Japan is an island nation in East Asia.</a:t>
            </a:r>
          </a:p>
        </p:txBody>
      </p:sp>
      <p:pic>
        <p:nvPicPr>
          <p:cNvPr id="4" name="Picture 3">
            <a:extLst>
              <a:ext uri="{FF2B5EF4-FFF2-40B4-BE49-F238E27FC236}">
                <a16:creationId xmlns:a16="http://schemas.microsoft.com/office/drawing/2014/main" id="{A8BC54A1-AB9F-447F-A9FC-49F9761D39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7130" y="1626421"/>
            <a:ext cx="1545801" cy="1543845"/>
          </a:xfrm>
          <a:prstGeom prst="rect">
            <a:avLst/>
          </a:prstGeom>
        </p:spPr>
      </p:pic>
      <p:pic>
        <p:nvPicPr>
          <p:cNvPr id="6" name="Picture 5">
            <a:extLst>
              <a:ext uri="{FF2B5EF4-FFF2-40B4-BE49-F238E27FC236}">
                <a16:creationId xmlns:a16="http://schemas.microsoft.com/office/drawing/2014/main" id="{0BF6407D-8D6F-404B-95B3-C1CF721D4B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0" r="5170"/>
          <a:stretch/>
        </p:blipFill>
        <p:spPr>
          <a:xfrm>
            <a:off x="4577495" y="3340499"/>
            <a:ext cx="3810855" cy="2752326"/>
          </a:xfrm>
          <a:prstGeom prst="rect">
            <a:avLst/>
          </a:prstGeom>
        </p:spPr>
      </p:pic>
      <p:pic>
        <p:nvPicPr>
          <p:cNvPr id="8" name="Picture 7">
            <a:extLst>
              <a:ext uri="{FF2B5EF4-FFF2-40B4-BE49-F238E27FC236}">
                <a16:creationId xmlns:a16="http://schemas.microsoft.com/office/drawing/2014/main" id="{9DCC5CB9-CD27-4262-A646-76A48A8F3B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7" r="5230"/>
          <a:stretch/>
        </p:blipFill>
        <p:spPr>
          <a:xfrm>
            <a:off x="4566506" y="3332496"/>
            <a:ext cx="3821844" cy="2720788"/>
          </a:xfrm>
          <a:prstGeom prst="rect">
            <a:avLst/>
          </a:prstGeom>
        </p:spPr>
      </p:pic>
      <p:pic>
        <p:nvPicPr>
          <p:cNvPr id="16" name="Picture 15">
            <a:extLst>
              <a:ext uri="{FF2B5EF4-FFF2-40B4-BE49-F238E27FC236}">
                <a16:creationId xmlns:a16="http://schemas.microsoft.com/office/drawing/2014/main" id="{6C1707EE-D16B-4DBF-8336-CA72A577E9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350" t="18920" r="2121" b="39464"/>
          <a:stretch/>
        </p:blipFill>
        <p:spPr>
          <a:xfrm>
            <a:off x="4566506" y="3332496"/>
            <a:ext cx="3821844" cy="2720788"/>
          </a:xfrm>
          <a:prstGeom prst="rect">
            <a:avLst/>
          </a:prstGeom>
        </p:spPr>
      </p:pic>
      <p:sp>
        <p:nvSpPr>
          <p:cNvPr id="14" name="Rectangle: Rounded Corners 13">
            <a:extLst>
              <a:ext uri="{FF2B5EF4-FFF2-40B4-BE49-F238E27FC236}">
                <a16:creationId xmlns:a16="http://schemas.microsoft.com/office/drawing/2014/main" id="{60F7D469-CE87-4394-97C4-B5E64704F07F}"/>
              </a:ext>
            </a:extLst>
          </p:cNvPr>
          <p:cNvSpPr/>
          <p:nvPr/>
        </p:nvSpPr>
        <p:spPr>
          <a:xfrm>
            <a:off x="766640" y="5545046"/>
            <a:ext cx="7621710" cy="547779"/>
          </a:xfrm>
          <a:prstGeom prst="roundRect">
            <a:avLst/>
          </a:prstGeom>
          <a:solidFill>
            <a:schemeClr val="bg1"/>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lnSpc>
                <a:spcPct val="100000"/>
              </a:lnSpc>
              <a:spcBef>
                <a:spcPct val="0"/>
              </a:spcBef>
              <a:buFontTx/>
              <a:buNone/>
            </a:pPr>
            <a:r>
              <a:rPr lang="en-GB" altLang="en-US" dirty="0">
                <a:solidFill>
                  <a:schemeClr val="tx1"/>
                </a:solidFill>
              </a:rPr>
              <a:t>It takes around 13 hours to get from the U.K to Japan.</a:t>
            </a:r>
          </a:p>
        </p:txBody>
      </p:sp>
      <p:pic>
        <p:nvPicPr>
          <p:cNvPr id="10" name="Picture 9">
            <a:extLst>
              <a:ext uri="{FF2B5EF4-FFF2-40B4-BE49-F238E27FC236}">
                <a16:creationId xmlns:a16="http://schemas.microsoft.com/office/drawing/2014/main" id="{1F763701-D6A7-4C53-A996-7D441C8D61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39254" y="2242075"/>
            <a:ext cx="2038106" cy="1001390"/>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97ACF2C-9CA8-4C43-9FBB-759B9B5D267B}"/>
              </a:ext>
            </a:extLst>
          </p:cNvPr>
          <p:cNvSpPr/>
          <p:nvPr/>
        </p:nvSpPr>
        <p:spPr>
          <a:xfrm>
            <a:off x="779828" y="3490312"/>
            <a:ext cx="5972664" cy="679075"/>
          </a:xfrm>
          <a:prstGeom prst="roundRect">
            <a:avLst/>
          </a:prstGeom>
          <a:solidFill>
            <a:srgbClr val="0079C2"/>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spcBef>
                <a:spcPct val="0"/>
              </a:spcBef>
            </a:pPr>
            <a:r>
              <a:rPr lang="en-GB" altLang="en-US" dirty="0">
                <a:solidFill>
                  <a:schemeClr val="bg1"/>
                </a:solidFill>
              </a:rPr>
              <a:t>The capital city of Japan is</a:t>
            </a:r>
            <a:endParaRPr lang="en-GB" altLang="en-US" b="1" dirty="0">
              <a:solidFill>
                <a:schemeClr val="bg1"/>
              </a:solidFill>
            </a:endParaRPr>
          </a:p>
          <a:p>
            <a:pPr>
              <a:lnSpc>
                <a:spcPct val="100000"/>
              </a:lnSpc>
              <a:spcBef>
                <a:spcPct val="0"/>
              </a:spcBef>
              <a:buFontTx/>
              <a:buNone/>
            </a:pPr>
            <a:r>
              <a:rPr lang="en-GB" altLang="en-US" dirty="0">
                <a:solidFill>
                  <a:schemeClr val="bg1"/>
                </a:solidFill>
              </a:rPr>
              <a:t>This is on the island of Honshu. </a:t>
            </a:r>
          </a:p>
        </p:txBody>
      </p:sp>
      <p:sp>
        <p:nvSpPr>
          <p:cNvPr id="19" name="Rectangle: Rounded Corners 18">
            <a:extLst>
              <a:ext uri="{FF2B5EF4-FFF2-40B4-BE49-F238E27FC236}">
                <a16:creationId xmlns:a16="http://schemas.microsoft.com/office/drawing/2014/main" id="{87911867-3EE4-4202-88F3-ABCA0EC25694}"/>
              </a:ext>
            </a:extLst>
          </p:cNvPr>
          <p:cNvSpPr/>
          <p:nvPr/>
        </p:nvSpPr>
        <p:spPr>
          <a:xfrm>
            <a:off x="779828" y="4372993"/>
            <a:ext cx="5972664" cy="962228"/>
          </a:xfrm>
          <a:prstGeom prst="roundRect">
            <a:avLst/>
          </a:prstGeom>
          <a:solidFill>
            <a:srgbClr val="0C998C"/>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nSpc>
                <a:spcPct val="100000"/>
              </a:lnSpc>
              <a:spcBef>
                <a:spcPct val="0"/>
              </a:spcBef>
              <a:buFontTx/>
              <a:buNone/>
            </a:pPr>
            <a:r>
              <a:rPr lang="en-GB" altLang="en-US" dirty="0">
                <a:solidFill>
                  <a:schemeClr val="bg1"/>
                </a:solidFill>
              </a:rPr>
              <a:t>The current emperor is Naruhito,</a:t>
            </a:r>
          </a:p>
          <a:p>
            <a:pPr>
              <a:lnSpc>
                <a:spcPct val="100000"/>
              </a:lnSpc>
              <a:spcBef>
                <a:spcPct val="0"/>
              </a:spcBef>
              <a:buFontTx/>
              <a:buNone/>
            </a:pPr>
            <a:r>
              <a:rPr lang="en-GB" altLang="en-US" dirty="0">
                <a:solidFill>
                  <a:schemeClr val="bg1"/>
                </a:solidFill>
              </a:rPr>
              <a:t>who took the position in May 2019</a:t>
            </a:r>
          </a:p>
          <a:p>
            <a:pPr>
              <a:lnSpc>
                <a:spcPct val="100000"/>
              </a:lnSpc>
              <a:spcBef>
                <a:spcPct val="0"/>
              </a:spcBef>
              <a:buFontTx/>
              <a:buNone/>
            </a:pPr>
            <a:r>
              <a:rPr lang="en-GB" altLang="en-US" dirty="0">
                <a:solidFill>
                  <a:schemeClr val="bg1"/>
                </a:solidFill>
              </a:rPr>
              <a:t>after his father Akihito retired. </a:t>
            </a:r>
          </a:p>
        </p:txBody>
      </p:sp>
      <p:sp>
        <p:nvSpPr>
          <p:cNvPr id="15" name="Rectangle: Rounded Corners 11">
            <a:extLst>
              <a:ext uri="{FF2B5EF4-FFF2-40B4-BE49-F238E27FC236}">
                <a16:creationId xmlns:a16="http://schemas.microsoft.com/office/drawing/2014/main" id="{49189A11-2D1D-464B-B92A-C7281B4D9B00}"/>
              </a:ext>
            </a:extLst>
          </p:cNvPr>
          <p:cNvSpPr/>
          <p:nvPr/>
        </p:nvSpPr>
        <p:spPr>
          <a:xfrm>
            <a:off x="779829" y="4347903"/>
            <a:ext cx="3963622" cy="987317"/>
          </a:xfrm>
          <a:prstGeom prst="roundRect">
            <a:avLst/>
          </a:prstGeom>
          <a:solidFill>
            <a:schemeClr val="bg1"/>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nSpc>
                <a:spcPct val="100000"/>
              </a:lnSpc>
              <a:spcBef>
                <a:spcPct val="0"/>
              </a:spcBef>
              <a:buFontTx/>
              <a:buNone/>
            </a:pPr>
            <a:r>
              <a:rPr lang="en-GB" altLang="en-US" dirty="0">
                <a:solidFill>
                  <a:schemeClr val="tx1"/>
                </a:solidFill>
              </a:rPr>
              <a:t>Emperor Akihito was the first emperor to retire in over</a:t>
            </a:r>
          </a:p>
          <a:p>
            <a:pPr>
              <a:lnSpc>
                <a:spcPct val="100000"/>
              </a:lnSpc>
              <a:spcBef>
                <a:spcPct val="0"/>
              </a:spcBef>
              <a:buFontTx/>
              <a:buNone/>
            </a:pPr>
            <a:r>
              <a:rPr lang="en-GB" altLang="en-US" dirty="0">
                <a:solidFill>
                  <a:schemeClr val="tx1"/>
                </a:solidFill>
              </a:rPr>
              <a:t>200 years. </a:t>
            </a:r>
          </a:p>
        </p:txBody>
      </p:sp>
      <p:sp>
        <p:nvSpPr>
          <p:cNvPr id="21" name="Title 20"/>
          <p:cNvSpPr>
            <a:spLocks noGrp="1"/>
          </p:cNvSpPr>
          <p:nvPr>
            <p:ph type="title"/>
          </p:nvPr>
        </p:nvSpPr>
        <p:spPr>
          <a:xfrm>
            <a:off x="439616" y="765175"/>
            <a:ext cx="8255976" cy="994306"/>
          </a:xfrm>
          <a:solidFill>
            <a:srgbClr val="0C998C"/>
          </a:solidFill>
        </p:spPr>
        <p:txBody>
          <a:bodyPr/>
          <a:lstStyle/>
          <a:p>
            <a:r>
              <a:rPr lang="en-GB" sz="3200" dirty="0">
                <a:solidFill>
                  <a:schemeClr val="bg1"/>
                </a:solidFill>
                <a:latin typeface="Twinkl SemiBold" pitchFamily="2" charset="0"/>
              </a:rPr>
              <a:t>What is the Capital City?</a:t>
            </a:r>
          </a:p>
        </p:txBody>
      </p:sp>
      <p:sp>
        <p:nvSpPr>
          <p:cNvPr id="5" name="Rectangle 4"/>
          <p:cNvSpPr/>
          <p:nvPr/>
        </p:nvSpPr>
        <p:spPr>
          <a:xfrm>
            <a:off x="753452" y="1957073"/>
            <a:ext cx="7628304" cy="276999"/>
          </a:xfrm>
          <a:prstGeom prst="rect">
            <a:avLst/>
          </a:prstGeom>
        </p:spPr>
        <p:txBody>
          <a:bodyPr wrap="square" lIns="0" tIns="0" rIns="0" bIns="0">
            <a:spAutoFit/>
          </a:bodyPr>
          <a:lstStyle/>
          <a:p>
            <a:pPr algn="ctr">
              <a:lnSpc>
                <a:spcPct val="100000"/>
              </a:lnSpc>
              <a:spcBef>
                <a:spcPct val="0"/>
              </a:spcBef>
              <a:buFontTx/>
              <a:buNone/>
            </a:pPr>
            <a:r>
              <a:rPr lang="en-GB" altLang="en-US" dirty="0"/>
              <a:t>Traditionally the capital city of Japan is where the Emperor lived.</a:t>
            </a:r>
          </a:p>
        </p:txBody>
      </p:sp>
      <p:sp>
        <p:nvSpPr>
          <p:cNvPr id="12" name="Rectangle: Rounded Corners 11">
            <a:extLst>
              <a:ext uri="{FF2B5EF4-FFF2-40B4-BE49-F238E27FC236}">
                <a16:creationId xmlns:a16="http://schemas.microsoft.com/office/drawing/2014/main" id="{49189A11-2D1D-464B-B92A-C7281B4D9B00}"/>
              </a:ext>
            </a:extLst>
          </p:cNvPr>
          <p:cNvSpPr/>
          <p:nvPr/>
        </p:nvSpPr>
        <p:spPr>
          <a:xfrm>
            <a:off x="779828" y="1993190"/>
            <a:ext cx="7615116" cy="726080"/>
          </a:xfrm>
          <a:prstGeom prst="roundRect">
            <a:avLst/>
          </a:prstGeom>
          <a:solidFill>
            <a:schemeClr val="bg1"/>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lnSpc>
                <a:spcPct val="100000"/>
              </a:lnSpc>
              <a:spcBef>
                <a:spcPct val="0"/>
              </a:spcBef>
              <a:buFontTx/>
              <a:buNone/>
            </a:pPr>
            <a:r>
              <a:rPr lang="en-GB" altLang="en-US" dirty="0">
                <a:solidFill>
                  <a:schemeClr val="tx1"/>
                </a:solidFill>
              </a:rPr>
              <a:t>From 794 to 1868, the Emperor lived in Heian-</a:t>
            </a:r>
            <a:r>
              <a:rPr lang="en-GB" altLang="en-US" dirty="0" err="1">
                <a:solidFill>
                  <a:schemeClr val="tx1"/>
                </a:solidFill>
              </a:rPr>
              <a:t>kyō</a:t>
            </a:r>
            <a:r>
              <a:rPr lang="en-GB" altLang="en-US" dirty="0">
                <a:solidFill>
                  <a:schemeClr val="tx1"/>
                </a:solidFill>
              </a:rPr>
              <a:t>, </a:t>
            </a:r>
          </a:p>
          <a:p>
            <a:pPr algn="ctr">
              <a:lnSpc>
                <a:spcPct val="100000"/>
              </a:lnSpc>
              <a:spcBef>
                <a:spcPct val="0"/>
              </a:spcBef>
              <a:buFontTx/>
              <a:buNone/>
            </a:pPr>
            <a:r>
              <a:rPr lang="en-GB" altLang="en-US" dirty="0">
                <a:solidFill>
                  <a:schemeClr val="tx1"/>
                </a:solidFill>
              </a:rPr>
              <a:t>which is now known as  Kyoto.</a:t>
            </a:r>
          </a:p>
        </p:txBody>
      </p:sp>
      <p:sp>
        <p:nvSpPr>
          <p:cNvPr id="13" name="Rectangle 12">
            <a:extLst>
              <a:ext uri="{FF2B5EF4-FFF2-40B4-BE49-F238E27FC236}">
                <a16:creationId xmlns:a16="http://schemas.microsoft.com/office/drawing/2014/main" id="{D5D44C6F-939F-4267-B619-A5A63242C7E8}"/>
              </a:ext>
            </a:extLst>
          </p:cNvPr>
          <p:cNvSpPr/>
          <p:nvPr/>
        </p:nvSpPr>
        <p:spPr>
          <a:xfrm>
            <a:off x="755650" y="2920308"/>
            <a:ext cx="7626106" cy="276999"/>
          </a:xfrm>
          <a:prstGeom prst="rect">
            <a:avLst/>
          </a:prstGeom>
        </p:spPr>
        <p:txBody>
          <a:bodyPr wrap="square" lIns="0" tIns="0" rIns="0" bIns="0">
            <a:spAutoFit/>
          </a:bodyPr>
          <a:lstStyle/>
          <a:p>
            <a:pPr algn="ctr">
              <a:lnSpc>
                <a:spcPct val="100000"/>
              </a:lnSpc>
              <a:spcBef>
                <a:spcPct val="0"/>
              </a:spcBef>
              <a:buFontTx/>
              <a:buNone/>
            </a:pPr>
            <a:r>
              <a:rPr lang="en-GB" altLang="en-US" dirty="0"/>
              <a:t>After 1868, the Government of Japan and the Emperor moved to Tokyo. </a:t>
            </a:r>
          </a:p>
        </p:txBody>
      </p:sp>
      <p:pic>
        <p:nvPicPr>
          <p:cNvPr id="1026" name="Picture 2" descr="Image result for tokyo">
            <a:extLst>
              <a:ext uri="{FF2B5EF4-FFF2-40B4-BE49-F238E27FC236}">
                <a16:creationId xmlns:a16="http://schemas.microsoft.com/office/drawing/2014/main" id="{D25190BF-1D51-460E-8BE2-599E2C23C1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28"/>
          <a:stretch/>
        </p:blipFill>
        <p:spPr bwMode="auto">
          <a:xfrm>
            <a:off x="4572001" y="3429000"/>
            <a:ext cx="3822944" cy="26638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6B58F3EE-0B8A-42E0-9C67-ADD904156981}"/>
              </a:ext>
            </a:extLst>
          </p:cNvPr>
          <p:cNvSpPr/>
          <p:nvPr/>
        </p:nvSpPr>
        <p:spPr>
          <a:xfrm>
            <a:off x="779828" y="5538827"/>
            <a:ext cx="7472974" cy="553998"/>
          </a:xfrm>
          <a:prstGeom prst="rect">
            <a:avLst/>
          </a:prstGeom>
        </p:spPr>
        <p:txBody>
          <a:bodyPr wrap="square" lIns="0" tIns="0" rIns="0" bIns="0">
            <a:spAutoFit/>
          </a:bodyPr>
          <a:lstStyle/>
          <a:p>
            <a:pPr>
              <a:lnSpc>
                <a:spcPct val="100000"/>
              </a:lnSpc>
              <a:spcBef>
                <a:spcPct val="0"/>
              </a:spcBef>
              <a:buFontTx/>
              <a:buNone/>
            </a:pPr>
            <a:r>
              <a:rPr lang="en-GB" altLang="en-US" dirty="0"/>
              <a:t>Currently, more than 13 million </a:t>
            </a:r>
          </a:p>
          <a:p>
            <a:pPr>
              <a:lnSpc>
                <a:spcPct val="100000"/>
              </a:lnSpc>
              <a:spcBef>
                <a:spcPct val="0"/>
              </a:spcBef>
              <a:buFontTx/>
              <a:buNone/>
            </a:pPr>
            <a:r>
              <a:rPr lang="en-GB" altLang="en-US" dirty="0"/>
              <a:t>people live in Tokyo.</a:t>
            </a:r>
          </a:p>
        </p:txBody>
      </p:sp>
      <p:sp>
        <p:nvSpPr>
          <p:cNvPr id="11" name="Rectangle 10">
            <a:extLst>
              <a:ext uri="{FF2B5EF4-FFF2-40B4-BE49-F238E27FC236}">
                <a16:creationId xmlns:a16="http://schemas.microsoft.com/office/drawing/2014/main" id="{353C0422-9F1A-4E12-B6FF-2AA5D790C831}"/>
              </a:ext>
            </a:extLst>
          </p:cNvPr>
          <p:cNvSpPr/>
          <p:nvPr/>
        </p:nvSpPr>
        <p:spPr>
          <a:xfrm>
            <a:off x="3695822" y="3587262"/>
            <a:ext cx="735502" cy="282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3B7B77A-FFEA-4A81-9E64-76582C1EEAD9}"/>
              </a:ext>
            </a:extLst>
          </p:cNvPr>
          <p:cNvSpPr/>
          <p:nvPr/>
        </p:nvSpPr>
        <p:spPr>
          <a:xfrm>
            <a:off x="4587386" y="5413750"/>
            <a:ext cx="3800964" cy="679075"/>
          </a:xfrm>
          <a:prstGeom prst="rect">
            <a:avLst/>
          </a:prstGeom>
          <a:solidFill>
            <a:srgbClr val="0079C2"/>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lnSpc>
                <a:spcPct val="100000"/>
              </a:lnSpc>
              <a:spcBef>
                <a:spcPct val="0"/>
              </a:spcBef>
              <a:buFontTx/>
              <a:buNone/>
            </a:pPr>
            <a:r>
              <a:rPr lang="en-GB" altLang="en-US" dirty="0">
                <a:solidFill>
                  <a:schemeClr val="bg1"/>
                </a:solidFill>
              </a:rPr>
              <a:t>Click on the name of the capital city to find out more.</a:t>
            </a:r>
          </a:p>
        </p:txBody>
      </p:sp>
      <p:sp>
        <p:nvSpPr>
          <p:cNvPr id="2" name="1">
            <a:extLst>
              <a:ext uri="{FF2B5EF4-FFF2-40B4-BE49-F238E27FC236}">
                <a16:creationId xmlns:a16="http://schemas.microsoft.com/office/drawing/2014/main" id="{A2E4C905-CBFA-4078-A0E8-8F9950C0A8CD}"/>
              </a:ext>
            </a:extLst>
          </p:cNvPr>
          <p:cNvSpPr txBox="1"/>
          <p:nvPr/>
        </p:nvSpPr>
        <p:spPr>
          <a:xfrm>
            <a:off x="3669695" y="3511574"/>
            <a:ext cx="902305" cy="369332"/>
          </a:xfrm>
          <a:prstGeom prst="rect">
            <a:avLst/>
          </a:prstGeom>
          <a:noFill/>
        </p:spPr>
        <p:txBody>
          <a:bodyPr wrap="square" rtlCol="0">
            <a:spAutoFit/>
          </a:bodyPr>
          <a:lstStyle/>
          <a:p>
            <a:r>
              <a:rPr lang="en-GB" b="1" dirty="0">
                <a:solidFill>
                  <a:schemeClr val="bg1"/>
                </a:solidFill>
              </a:rPr>
              <a:t>Tokyo.</a:t>
            </a:r>
          </a:p>
        </p:txBody>
      </p:sp>
    </p:spTree>
    <p:extLst>
      <p:ext uri="{BB962C8B-B14F-4D97-AF65-F5344CB8AC3E}">
        <p14:creationId xmlns:p14="http://schemas.microsoft.com/office/powerpoint/2010/main" val="359582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nextCondLst>
                <p:cond evt="onClick" delay="0">
                  <p:tgtEl>
                    <p:spTgt spid="2"/>
                  </p:tgtEl>
                </p:cond>
              </p:nextCondLst>
            </p:seq>
          </p:childTnLst>
        </p:cTn>
      </p:par>
    </p:tnLst>
    <p:bldLst>
      <p:bldP spid="17" grpId="0" animBg="1"/>
      <p:bldP spid="19" grpId="0" animBg="1"/>
      <p:bldP spid="15" grpId="0" animBg="1"/>
      <p:bldP spid="12" grpId="0" animBg="1"/>
      <p:bldP spid="13" grpId="0"/>
      <p:bldP spid="20" grpId="0"/>
      <p:bldP spid="22"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F696417-41FC-447D-9AD9-9389C261D235}"/>
              </a:ext>
            </a:extLst>
          </p:cNvPr>
          <p:cNvSpPr/>
          <p:nvPr/>
        </p:nvSpPr>
        <p:spPr>
          <a:xfrm>
            <a:off x="6488723" y="2604607"/>
            <a:ext cx="1899627" cy="1899627"/>
          </a:xfrm>
          <a:prstGeom prst="ellipse">
            <a:avLst/>
          </a:prstGeom>
          <a:solidFill>
            <a:srgbClr val="0C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87911867-3EE4-4202-88F3-ABCA0EC25694}"/>
              </a:ext>
            </a:extLst>
          </p:cNvPr>
          <p:cNvSpPr/>
          <p:nvPr/>
        </p:nvSpPr>
        <p:spPr>
          <a:xfrm>
            <a:off x="755650" y="2814170"/>
            <a:ext cx="6559550" cy="2399668"/>
          </a:xfrm>
          <a:prstGeom prst="roundRect">
            <a:avLst/>
          </a:prstGeom>
          <a:solidFill>
            <a:srgbClr val="0C998C"/>
          </a:solidFill>
          <a:ln w="38100">
            <a:solidFill>
              <a:srgbClr val="0C998C"/>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en-GB" altLang="en-US" b="1" dirty="0">
                <a:latin typeface="Twinkl" pitchFamily="2" charset="0"/>
                <a:cs typeface="Twinkl" pitchFamily="2" charset="0"/>
              </a:rPr>
              <a:t>The second is Japanese Wear	</a:t>
            </a:r>
            <a:r>
              <a:rPr lang="en-GB" altLang="en-US" dirty="0">
                <a:latin typeface="Twinkl" pitchFamily="2" charset="0"/>
                <a:cs typeface="Twinkl" pitchFamily="2" charset="0"/>
              </a:rPr>
              <a:t>	</a:t>
            </a:r>
          </a:p>
          <a:p>
            <a:r>
              <a:rPr lang="en-GB" altLang="en-US" dirty="0">
                <a:latin typeface="Twinkl" pitchFamily="2" charset="0"/>
                <a:cs typeface="Twinkl" pitchFamily="2" charset="0"/>
              </a:rPr>
              <a:t>The kimono is traditional Japanese clothing.</a:t>
            </a:r>
          </a:p>
          <a:p>
            <a:r>
              <a:rPr lang="en-GB" altLang="en-US" dirty="0">
                <a:latin typeface="Twinkl" pitchFamily="2" charset="0"/>
                <a:cs typeface="Twinkl" pitchFamily="2" charset="0"/>
              </a:rPr>
              <a:t>Ki = to wear</a:t>
            </a:r>
          </a:p>
          <a:p>
            <a:r>
              <a:rPr lang="en-GB" altLang="en-US" dirty="0">
                <a:latin typeface="Twinkl" pitchFamily="2" charset="0"/>
                <a:cs typeface="Twinkl" pitchFamily="2" charset="0"/>
              </a:rPr>
              <a:t>Mono =  object/ thing</a:t>
            </a:r>
          </a:p>
          <a:p>
            <a:r>
              <a:rPr lang="en-GB" altLang="en-US" dirty="0">
                <a:latin typeface="Twinkl" pitchFamily="2" charset="0"/>
                <a:cs typeface="Twinkl" pitchFamily="2" charset="0"/>
              </a:rPr>
              <a:t>They are made from silk and have long sleeves.</a:t>
            </a:r>
          </a:p>
          <a:p>
            <a:r>
              <a:rPr lang="en-GB" altLang="en-US" dirty="0">
                <a:latin typeface="Twinkl" pitchFamily="2" charset="0"/>
                <a:cs typeface="Twinkl" pitchFamily="2" charset="0"/>
              </a:rPr>
              <a:t>They are often worn for important festivals. </a:t>
            </a:r>
          </a:p>
          <a:p>
            <a:r>
              <a:rPr lang="en-GB" altLang="en-US" dirty="0">
                <a:latin typeface="Twinkl" pitchFamily="2" charset="0"/>
                <a:cs typeface="Twinkl" pitchFamily="2" charset="0"/>
              </a:rPr>
              <a:t>Young women wear kimonos with longer</a:t>
            </a:r>
          </a:p>
          <a:p>
            <a:r>
              <a:rPr lang="en-GB" altLang="en-US" dirty="0">
                <a:latin typeface="Twinkl" pitchFamily="2" charset="0"/>
                <a:cs typeface="Twinkl" pitchFamily="2" charset="0"/>
              </a:rPr>
              <a:t>sleeves. This shows that they are not married.</a:t>
            </a:r>
          </a:p>
        </p:txBody>
      </p:sp>
      <p:sp>
        <p:nvSpPr>
          <p:cNvPr id="21" name="Title 20"/>
          <p:cNvSpPr>
            <a:spLocks noGrp="1"/>
          </p:cNvSpPr>
          <p:nvPr>
            <p:ph type="title"/>
          </p:nvPr>
        </p:nvSpPr>
        <p:spPr>
          <a:xfrm>
            <a:off x="439616" y="765175"/>
            <a:ext cx="8255976" cy="994306"/>
          </a:xfrm>
          <a:solidFill>
            <a:srgbClr val="0C998C"/>
          </a:solidFill>
        </p:spPr>
        <p:txBody>
          <a:bodyPr/>
          <a:lstStyle/>
          <a:p>
            <a:r>
              <a:rPr lang="en-GB" sz="3200" dirty="0">
                <a:solidFill>
                  <a:schemeClr val="bg1"/>
                </a:solidFill>
                <a:latin typeface="Twinkl SemiBold" pitchFamily="2" charset="0"/>
              </a:rPr>
              <a:t>Japanese Clothing</a:t>
            </a:r>
          </a:p>
        </p:txBody>
      </p:sp>
      <p:sp>
        <p:nvSpPr>
          <p:cNvPr id="5" name="Rectangle 4"/>
          <p:cNvSpPr/>
          <p:nvPr/>
        </p:nvSpPr>
        <p:spPr>
          <a:xfrm>
            <a:off x="753452" y="1957073"/>
            <a:ext cx="7628304" cy="553998"/>
          </a:xfrm>
          <a:prstGeom prst="rect">
            <a:avLst/>
          </a:prstGeom>
        </p:spPr>
        <p:txBody>
          <a:bodyPr wrap="square" lIns="0" tIns="0" rIns="0" bIns="0">
            <a:spAutoFit/>
          </a:bodyPr>
          <a:lstStyle/>
          <a:p>
            <a:pPr algn="ctr"/>
            <a:r>
              <a:rPr lang="en-GB" altLang="en-US" dirty="0">
                <a:latin typeface="Twinkl" pitchFamily="2" charset="0"/>
                <a:cs typeface="Twinkl" pitchFamily="2" charset="0"/>
              </a:rPr>
              <a:t>In Japan there are two types of clothing. The first is western clothing which is like the clothing you might see people wearing in many countries. </a:t>
            </a:r>
          </a:p>
        </p:txBody>
      </p:sp>
      <p:sp>
        <p:nvSpPr>
          <p:cNvPr id="11" name="Rectangle 10">
            <a:extLst>
              <a:ext uri="{FF2B5EF4-FFF2-40B4-BE49-F238E27FC236}">
                <a16:creationId xmlns:a16="http://schemas.microsoft.com/office/drawing/2014/main" id="{353C0422-9F1A-4E12-B6FF-2AA5D790C831}"/>
              </a:ext>
            </a:extLst>
          </p:cNvPr>
          <p:cNvSpPr/>
          <p:nvPr/>
        </p:nvSpPr>
        <p:spPr>
          <a:xfrm>
            <a:off x="3695822" y="3587262"/>
            <a:ext cx="735502" cy="282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14A993F-A9E2-4566-809E-E815E8AF77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0701" y="2607243"/>
            <a:ext cx="2787650" cy="3494375"/>
          </a:xfrm>
          <a:prstGeom prst="rect">
            <a:avLst/>
          </a:prstGeom>
        </p:spPr>
      </p:pic>
    </p:spTree>
    <p:extLst>
      <p:ext uri="{BB962C8B-B14F-4D97-AF65-F5344CB8AC3E}">
        <p14:creationId xmlns:p14="http://schemas.microsoft.com/office/powerpoint/2010/main" val="418439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D31C857-AD50-47A0-980D-B846B1423574}"/>
              </a:ext>
            </a:extLst>
          </p:cNvPr>
          <p:cNvSpPr/>
          <p:nvPr/>
        </p:nvSpPr>
        <p:spPr>
          <a:xfrm>
            <a:off x="5650558" y="3534021"/>
            <a:ext cx="1104581" cy="1104581"/>
          </a:xfrm>
          <a:prstGeom prst="ellipse">
            <a:avLst/>
          </a:prstGeom>
          <a:solidFill>
            <a:srgbClr val="F19A9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FFFE7B07-6EBF-415B-B0E0-5B84C86A461B}"/>
              </a:ext>
            </a:extLst>
          </p:cNvPr>
          <p:cNvSpPr/>
          <p:nvPr/>
        </p:nvSpPr>
        <p:spPr>
          <a:xfrm>
            <a:off x="762245" y="4802801"/>
            <a:ext cx="7062909" cy="1263268"/>
          </a:xfrm>
          <a:prstGeom prst="roundRect">
            <a:avLst/>
          </a:prstGeom>
          <a:solidFill>
            <a:srgbClr val="0079C2"/>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defRPr/>
            </a:pPr>
            <a:r>
              <a:rPr lang="en-GB" dirty="0">
                <a:latin typeface="Twinkl" pitchFamily="50" charset="0"/>
              </a:rPr>
              <a:t>They use these foods in many different meals including soup.</a:t>
            </a:r>
          </a:p>
          <a:p>
            <a:pPr>
              <a:defRPr/>
            </a:pPr>
            <a:endParaRPr lang="en-GB" dirty="0">
              <a:latin typeface="Twinkl" pitchFamily="50" charset="0"/>
            </a:endParaRPr>
          </a:p>
          <a:p>
            <a:pPr>
              <a:defRPr/>
            </a:pPr>
            <a:r>
              <a:rPr lang="en-GB" dirty="0"/>
              <a:t>Sushi and sashimi are also very popular. Sashimi </a:t>
            </a:r>
            <a:br>
              <a:rPr lang="en-GB" dirty="0"/>
            </a:br>
            <a:r>
              <a:rPr lang="en-GB" dirty="0"/>
              <a:t>includes a raw ingredient. Do you know what it is?</a:t>
            </a:r>
            <a:endParaRPr lang="en-GB" dirty="0">
              <a:latin typeface="Twinkl" pitchFamily="50" charset="0"/>
            </a:endParaRPr>
          </a:p>
        </p:txBody>
      </p:sp>
      <p:sp>
        <p:nvSpPr>
          <p:cNvPr id="21" name="Title 20"/>
          <p:cNvSpPr>
            <a:spLocks noGrp="1"/>
          </p:cNvSpPr>
          <p:nvPr>
            <p:ph type="title"/>
          </p:nvPr>
        </p:nvSpPr>
        <p:spPr>
          <a:xfrm>
            <a:off x="439616" y="765175"/>
            <a:ext cx="8255976" cy="994306"/>
          </a:xfrm>
          <a:solidFill>
            <a:srgbClr val="0C998C"/>
          </a:solidFill>
        </p:spPr>
        <p:txBody>
          <a:bodyPr/>
          <a:lstStyle/>
          <a:p>
            <a:r>
              <a:rPr lang="en-GB" sz="3200" dirty="0">
                <a:solidFill>
                  <a:schemeClr val="bg1"/>
                </a:solidFill>
                <a:latin typeface="Twinkl SemiBold" pitchFamily="2" charset="0"/>
              </a:rPr>
              <a:t>What Type of Food is Eaten?</a:t>
            </a:r>
          </a:p>
        </p:txBody>
      </p:sp>
      <p:sp>
        <p:nvSpPr>
          <p:cNvPr id="5" name="Rectangle 4"/>
          <p:cNvSpPr/>
          <p:nvPr/>
        </p:nvSpPr>
        <p:spPr>
          <a:xfrm>
            <a:off x="753452" y="1957073"/>
            <a:ext cx="7628304" cy="1938992"/>
          </a:xfrm>
          <a:prstGeom prst="rect">
            <a:avLst/>
          </a:prstGeom>
        </p:spPr>
        <p:txBody>
          <a:bodyPr wrap="square" lIns="0" tIns="0" rIns="0" bIns="0">
            <a:spAutoFit/>
          </a:bodyPr>
          <a:lstStyle/>
          <a:p>
            <a:pPr>
              <a:defRPr/>
            </a:pPr>
            <a:r>
              <a:rPr lang="en-GB" dirty="0">
                <a:latin typeface="Twinkl" pitchFamily="50" charset="0"/>
              </a:rPr>
              <a:t>In Japan, popular foods include:</a:t>
            </a:r>
          </a:p>
          <a:p>
            <a:pPr marL="285750" indent="-285750">
              <a:buFont typeface="Arial" panose="020B0604020202020204" pitchFamily="34" charset="0"/>
              <a:buChar char="•"/>
              <a:defRPr/>
            </a:pPr>
            <a:r>
              <a:rPr lang="en-GB" dirty="0">
                <a:latin typeface="Twinkl" pitchFamily="50" charset="0"/>
              </a:rPr>
              <a:t>Rice</a:t>
            </a:r>
          </a:p>
          <a:p>
            <a:pPr marL="285750" indent="-285750">
              <a:buFont typeface="Arial" panose="020B0604020202020204" pitchFamily="34" charset="0"/>
              <a:buChar char="•"/>
              <a:defRPr/>
            </a:pPr>
            <a:r>
              <a:rPr lang="en-GB" dirty="0">
                <a:latin typeface="Twinkl" pitchFamily="50" charset="0"/>
              </a:rPr>
              <a:t>Fish</a:t>
            </a:r>
          </a:p>
          <a:p>
            <a:pPr marL="285750" indent="-285750">
              <a:buFont typeface="Arial" panose="020B0604020202020204" pitchFamily="34" charset="0"/>
              <a:buChar char="•"/>
              <a:defRPr/>
            </a:pPr>
            <a:r>
              <a:rPr lang="en-GB" dirty="0">
                <a:latin typeface="Twinkl" pitchFamily="50" charset="0"/>
              </a:rPr>
              <a:t>Vegetables</a:t>
            </a:r>
          </a:p>
          <a:p>
            <a:pPr marL="285750" indent="-285750">
              <a:buFont typeface="Arial" panose="020B0604020202020204" pitchFamily="34" charset="0"/>
              <a:buChar char="•"/>
              <a:defRPr/>
            </a:pPr>
            <a:r>
              <a:rPr lang="en-GB" dirty="0">
                <a:latin typeface="Twinkl" pitchFamily="50" charset="0"/>
              </a:rPr>
              <a:t>Soy products. These are products such as </a:t>
            </a:r>
            <a:br>
              <a:rPr lang="en-GB" dirty="0">
                <a:latin typeface="Twinkl" pitchFamily="50" charset="0"/>
              </a:rPr>
            </a:br>
            <a:r>
              <a:rPr lang="en-GB" dirty="0">
                <a:latin typeface="Twinkl" pitchFamily="50" charset="0"/>
              </a:rPr>
              <a:t>soy beans or meat alternatives.</a:t>
            </a:r>
          </a:p>
          <a:p>
            <a:pPr>
              <a:defRPr/>
            </a:pPr>
            <a:endParaRPr lang="en-GB" dirty="0">
              <a:latin typeface="Twinkl" pitchFamily="50" charset="0"/>
            </a:endParaRPr>
          </a:p>
        </p:txBody>
      </p:sp>
      <p:sp>
        <p:nvSpPr>
          <p:cNvPr id="11" name="Rectangle 10">
            <a:extLst>
              <a:ext uri="{FF2B5EF4-FFF2-40B4-BE49-F238E27FC236}">
                <a16:creationId xmlns:a16="http://schemas.microsoft.com/office/drawing/2014/main" id="{353C0422-9F1A-4E12-B6FF-2AA5D790C831}"/>
              </a:ext>
            </a:extLst>
          </p:cNvPr>
          <p:cNvSpPr/>
          <p:nvPr/>
        </p:nvSpPr>
        <p:spPr>
          <a:xfrm>
            <a:off x="3695822" y="3587262"/>
            <a:ext cx="735502" cy="282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900F9E79-5FA5-48B8-8D8C-B11F1BEF601F}"/>
              </a:ext>
            </a:extLst>
          </p:cNvPr>
          <p:cNvSpPr/>
          <p:nvPr/>
        </p:nvSpPr>
        <p:spPr>
          <a:xfrm>
            <a:off x="7112976" y="1957073"/>
            <a:ext cx="1268779" cy="1268779"/>
          </a:xfrm>
          <a:prstGeom prst="ellipse">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99276983-E3C5-47E6-A10D-E0F63B2910C0}"/>
              </a:ext>
            </a:extLst>
          </p:cNvPr>
          <p:cNvSpPr/>
          <p:nvPr/>
        </p:nvSpPr>
        <p:spPr>
          <a:xfrm>
            <a:off x="7121768" y="3390559"/>
            <a:ext cx="1268779" cy="1268779"/>
          </a:xfrm>
          <a:prstGeom prst="ellipse">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760F809-0E0F-4D65-928D-1C2D35E1AB93}"/>
              </a:ext>
            </a:extLst>
          </p:cNvPr>
          <p:cNvSpPr/>
          <p:nvPr/>
        </p:nvSpPr>
        <p:spPr>
          <a:xfrm>
            <a:off x="7112976" y="4824045"/>
            <a:ext cx="1268779" cy="1268779"/>
          </a:xfrm>
          <a:prstGeom prst="ellipse">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C1F09ED-2FE6-4CED-8B13-ABD98FE11284}"/>
              </a:ext>
            </a:extLst>
          </p:cNvPr>
          <p:cNvSpPr/>
          <p:nvPr/>
        </p:nvSpPr>
        <p:spPr>
          <a:xfrm>
            <a:off x="5568460" y="1957073"/>
            <a:ext cx="1268779" cy="1268779"/>
          </a:xfrm>
          <a:prstGeom prst="ellipse">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661EDFE-5B47-42F9-B4B3-AC54895700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244" y="3869308"/>
            <a:ext cx="3018448" cy="769294"/>
          </a:xfrm>
          <a:prstGeom prst="rect">
            <a:avLst/>
          </a:prstGeom>
        </p:spPr>
      </p:pic>
      <p:pic>
        <p:nvPicPr>
          <p:cNvPr id="17" name="Picture 16">
            <a:extLst>
              <a:ext uri="{FF2B5EF4-FFF2-40B4-BE49-F238E27FC236}">
                <a16:creationId xmlns:a16="http://schemas.microsoft.com/office/drawing/2014/main" id="{918870FC-6833-457C-9B65-875A5BEAB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8517" y="3281882"/>
            <a:ext cx="3318832" cy="1318293"/>
          </a:xfrm>
          <a:prstGeom prst="rect">
            <a:avLst/>
          </a:prstGeom>
        </p:spPr>
      </p:pic>
      <p:pic>
        <p:nvPicPr>
          <p:cNvPr id="22" name="Picture 21">
            <a:extLst>
              <a:ext uri="{FF2B5EF4-FFF2-40B4-BE49-F238E27FC236}">
                <a16:creationId xmlns:a16="http://schemas.microsoft.com/office/drawing/2014/main" id="{D480354C-B827-4379-892E-972323CF5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964" y="5143573"/>
            <a:ext cx="1717431" cy="851790"/>
          </a:xfrm>
          <a:prstGeom prst="rect">
            <a:avLst/>
          </a:prstGeom>
        </p:spPr>
      </p:pic>
      <p:pic>
        <p:nvPicPr>
          <p:cNvPr id="24" name="Picture 23">
            <a:extLst>
              <a:ext uri="{FF2B5EF4-FFF2-40B4-BE49-F238E27FC236}">
                <a16:creationId xmlns:a16="http://schemas.microsoft.com/office/drawing/2014/main" id="{5008468F-91BD-4629-9F46-ECACB45A3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40" y="2077577"/>
            <a:ext cx="1406649" cy="1027769"/>
          </a:xfrm>
          <a:prstGeom prst="rect">
            <a:avLst/>
          </a:prstGeom>
        </p:spPr>
      </p:pic>
      <p:pic>
        <p:nvPicPr>
          <p:cNvPr id="26" name="Picture 25">
            <a:extLst>
              <a:ext uri="{FF2B5EF4-FFF2-40B4-BE49-F238E27FC236}">
                <a16:creationId xmlns:a16="http://schemas.microsoft.com/office/drawing/2014/main" id="{E4322C98-C38F-4D8C-9F09-0516816082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2964" y="3587262"/>
            <a:ext cx="1828800" cy="901423"/>
          </a:xfrm>
          <a:prstGeom prst="rect">
            <a:avLst/>
          </a:prstGeom>
        </p:spPr>
      </p:pic>
      <p:pic>
        <p:nvPicPr>
          <p:cNvPr id="28" name="Picture 27">
            <a:extLst>
              <a:ext uri="{FF2B5EF4-FFF2-40B4-BE49-F238E27FC236}">
                <a16:creationId xmlns:a16="http://schemas.microsoft.com/office/drawing/2014/main" id="{C8113A0F-C360-470D-9A99-6A29A78828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8478" y="2014151"/>
            <a:ext cx="1612162" cy="1055313"/>
          </a:xfrm>
          <a:prstGeom prst="rect">
            <a:avLst/>
          </a:prstGeom>
        </p:spPr>
      </p:pic>
    </p:spTree>
    <p:extLst>
      <p:ext uri="{BB962C8B-B14F-4D97-AF65-F5344CB8AC3E}">
        <p14:creationId xmlns:p14="http://schemas.microsoft.com/office/powerpoint/2010/main" val="27515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3BACC6-4650-4DA6-8857-E8DABFA25189}"/>
              </a:ext>
            </a:extLst>
          </p:cNvPr>
          <p:cNvPicPr>
            <a:picLocks noChangeAspect="1"/>
          </p:cNvPicPr>
          <p:nvPr/>
        </p:nvPicPr>
        <p:blipFill rotWithShape="1">
          <a:blip r:embed="rId2">
            <a:extLst>
              <a:ext uri="{28A0092B-C50C-407E-A947-70E740481C1C}">
                <a14:useLocalDpi xmlns:a14="http://schemas.microsoft.com/office/drawing/2010/main" val="0"/>
              </a:ext>
            </a:extLst>
          </a:blip>
          <a:srcRect l="28124" t="20401" r="15067" b="1188"/>
          <a:stretch/>
        </p:blipFill>
        <p:spPr>
          <a:xfrm>
            <a:off x="1937361" y="765176"/>
            <a:ext cx="5269277" cy="5269277"/>
          </a:xfrm>
          <a:prstGeom prst="flowChartConnector">
            <a:avLst/>
          </a:prstGeom>
        </p:spPr>
      </p:pic>
      <p:sp>
        <p:nvSpPr>
          <p:cNvPr id="23" name="Oval 22">
            <a:extLst>
              <a:ext uri="{FF2B5EF4-FFF2-40B4-BE49-F238E27FC236}">
                <a16:creationId xmlns:a16="http://schemas.microsoft.com/office/drawing/2014/main" id="{77BA1EA9-E002-493B-AA45-FCAA56238F1A}"/>
              </a:ext>
            </a:extLst>
          </p:cNvPr>
          <p:cNvSpPr/>
          <p:nvPr/>
        </p:nvSpPr>
        <p:spPr>
          <a:xfrm>
            <a:off x="1937361" y="765175"/>
            <a:ext cx="5269278" cy="5269278"/>
          </a:xfrm>
          <a:prstGeom prst="ellipse">
            <a:avLst/>
          </a:prstGeom>
          <a:no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3C0422-9F1A-4E12-B6FF-2AA5D790C831}"/>
              </a:ext>
            </a:extLst>
          </p:cNvPr>
          <p:cNvSpPr/>
          <p:nvPr/>
        </p:nvSpPr>
        <p:spPr>
          <a:xfrm>
            <a:off x="3695822" y="3587262"/>
            <a:ext cx="735502" cy="282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8BE33BAD-E079-48AA-B313-C8BF1E77667E}"/>
              </a:ext>
            </a:extLst>
          </p:cNvPr>
          <p:cNvSpPr/>
          <p:nvPr/>
        </p:nvSpPr>
        <p:spPr>
          <a:xfrm>
            <a:off x="769694" y="1902330"/>
            <a:ext cx="5269277" cy="547779"/>
          </a:xfrm>
          <a:prstGeom prst="roundRect">
            <a:avLst/>
          </a:prstGeom>
          <a:solidFill>
            <a:srgbClr val="0079C2"/>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b="1" dirty="0">
                <a:solidFill>
                  <a:schemeClr val="bg1"/>
                </a:solidFill>
                <a:latin typeface="Twinkl SemiBold" pitchFamily="2" charset="0"/>
              </a:rPr>
              <a:t>raw fish</a:t>
            </a:r>
            <a:endParaRPr lang="en-GB" b="1" dirty="0">
              <a:solidFill>
                <a:schemeClr val="bg1"/>
              </a:solidFill>
              <a:latin typeface="Twinkl SemiBold" pitchFamily="2" charset="0"/>
            </a:endParaRPr>
          </a:p>
        </p:txBody>
      </p:sp>
      <p:pic>
        <p:nvPicPr>
          <p:cNvPr id="8" name="Picture 7">
            <a:extLst>
              <a:ext uri="{FF2B5EF4-FFF2-40B4-BE49-F238E27FC236}">
                <a16:creationId xmlns:a16="http://schemas.microsoft.com/office/drawing/2014/main" id="{35CFDE43-C4CF-44DC-805F-2A01E4CB53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154"/>
          <a:stretch/>
        </p:blipFill>
        <p:spPr>
          <a:xfrm>
            <a:off x="3490546" y="768990"/>
            <a:ext cx="4897804" cy="6089009"/>
          </a:xfrm>
          <a:prstGeom prst="rect">
            <a:avLst/>
          </a:prstGeom>
        </p:spPr>
      </p:pic>
      <p:pic>
        <p:nvPicPr>
          <p:cNvPr id="29" name="Picture 28">
            <a:extLst>
              <a:ext uri="{FF2B5EF4-FFF2-40B4-BE49-F238E27FC236}">
                <a16:creationId xmlns:a16="http://schemas.microsoft.com/office/drawing/2014/main" id="{71490BBE-4982-4BA8-B035-20FA592F8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9694" y="5170719"/>
            <a:ext cx="1859206" cy="922106"/>
          </a:xfrm>
          <a:prstGeom prst="rect">
            <a:avLst/>
          </a:prstGeom>
        </p:spPr>
      </p:pic>
    </p:spTree>
    <p:extLst>
      <p:ext uri="{BB962C8B-B14F-4D97-AF65-F5344CB8AC3E}">
        <p14:creationId xmlns:p14="http://schemas.microsoft.com/office/powerpoint/2010/main" val="230498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6" y="765175"/>
            <a:ext cx="8255976" cy="994306"/>
          </a:xfrm>
          <a:solidFill>
            <a:srgbClr val="0C998C"/>
          </a:solidFill>
        </p:spPr>
        <p:txBody>
          <a:bodyPr/>
          <a:lstStyle/>
          <a:p>
            <a:r>
              <a:rPr lang="en-GB" sz="3200" dirty="0">
                <a:solidFill>
                  <a:schemeClr val="bg1"/>
                </a:solidFill>
                <a:latin typeface="Twinkl SemiBold" pitchFamily="2" charset="0"/>
              </a:rPr>
              <a:t>Japanese Writing</a:t>
            </a:r>
          </a:p>
        </p:txBody>
      </p:sp>
      <p:sp>
        <p:nvSpPr>
          <p:cNvPr id="5" name="Rectangle 4"/>
          <p:cNvSpPr/>
          <p:nvPr/>
        </p:nvSpPr>
        <p:spPr>
          <a:xfrm>
            <a:off x="753452" y="1985598"/>
            <a:ext cx="7628304" cy="276999"/>
          </a:xfrm>
          <a:prstGeom prst="rect">
            <a:avLst/>
          </a:prstGeom>
        </p:spPr>
        <p:txBody>
          <a:bodyPr wrap="square" lIns="0" tIns="0" rIns="0" bIns="0">
            <a:spAutoFit/>
          </a:bodyPr>
          <a:lstStyle/>
          <a:p>
            <a:pPr algn="ctr">
              <a:lnSpc>
                <a:spcPct val="100000"/>
              </a:lnSpc>
              <a:spcBef>
                <a:spcPct val="0"/>
              </a:spcBef>
              <a:buFontTx/>
              <a:buNone/>
            </a:pPr>
            <a:r>
              <a:rPr lang="en-GB" altLang="en-US" dirty="0"/>
              <a:t>Japanese writing combines two things.</a:t>
            </a:r>
          </a:p>
        </p:txBody>
      </p:sp>
      <p:sp>
        <p:nvSpPr>
          <p:cNvPr id="11" name="Rectangle 10">
            <a:extLst>
              <a:ext uri="{FF2B5EF4-FFF2-40B4-BE49-F238E27FC236}">
                <a16:creationId xmlns:a16="http://schemas.microsoft.com/office/drawing/2014/main" id="{353C0422-9F1A-4E12-B6FF-2AA5D790C831}"/>
              </a:ext>
            </a:extLst>
          </p:cNvPr>
          <p:cNvSpPr/>
          <p:nvPr/>
        </p:nvSpPr>
        <p:spPr>
          <a:xfrm>
            <a:off x="3695822" y="3587262"/>
            <a:ext cx="735502" cy="282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id="{11A15131-B89F-46FF-A632-6AE5ED6186B4}"/>
              </a:ext>
            </a:extLst>
          </p:cNvPr>
          <p:cNvGraphicFramePr>
            <a:graphicFrameLocks noGrp="1"/>
          </p:cNvGraphicFramePr>
          <p:nvPr>
            <p:extLst>
              <p:ext uri="{D42A27DB-BD31-4B8C-83A1-F6EECF244321}">
                <p14:modId xmlns:p14="http://schemas.microsoft.com/office/powerpoint/2010/main" val="3351968623"/>
              </p:ext>
            </p:extLst>
          </p:nvPr>
        </p:nvGraphicFramePr>
        <p:xfrm>
          <a:off x="753452" y="2437425"/>
          <a:ext cx="7628304" cy="727806"/>
        </p:xfrm>
        <a:graphic>
          <a:graphicData uri="http://schemas.openxmlformats.org/drawingml/2006/table">
            <a:tbl>
              <a:tblPr firstRow="1" bandRow="1">
                <a:tableStyleId>{7DF18680-E054-41AD-8BC1-D1AEF772440D}</a:tableStyleId>
              </a:tblPr>
              <a:tblGrid>
                <a:gridCol w="3814152">
                  <a:extLst>
                    <a:ext uri="{9D8B030D-6E8A-4147-A177-3AD203B41FA5}">
                      <a16:colId xmlns:a16="http://schemas.microsoft.com/office/drawing/2014/main" val="1414413486"/>
                    </a:ext>
                  </a:extLst>
                </a:gridCol>
                <a:gridCol w="3814152">
                  <a:extLst>
                    <a:ext uri="{9D8B030D-6E8A-4147-A177-3AD203B41FA5}">
                      <a16:colId xmlns:a16="http://schemas.microsoft.com/office/drawing/2014/main" val="4062078223"/>
                    </a:ext>
                  </a:extLst>
                </a:gridCol>
              </a:tblGrid>
              <a:tr h="727806">
                <a:tc>
                  <a:txBody>
                    <a:bodyPr/>
                    <a:lstStyle/>
                    <a:p>
                      <a:pPr marL="285750" indent="-285750" algn="ctr">
                        <a:buFont typeface="Arial" panose="020B0604020202020204" pitchFamily="34" charset="0"/>
                        <a:buChar char="•"/>
                      </a:pPr>
                      <a:r>
                        <a:rPr lang="en-GB" altLang="en-US" b="0" dirty="0">
                          <a:solidFill>
                            <a:schemeClr val="bg1"/>
                          </a:solidFill>
                        </a:rPr>
                        <a:t>Logographic kanji</a:t>
                      </a:r>
                    </a:p>
                    <a:p>
                      <a:pPr algn="ctr"/>
                      <a:r>
                        <a:rPr lang="en-GB" altLang="en-US" b="0" dirty="0">
                          <a:solidFill>
                            <a:schemeClr val="bg1"/>
                          </a:solidFill>
                        </a:rPr>
                        <a:t>(how it is written down)  </a:t>
                      </a:r>
                      <a:endParaRPr lang="en-GB" b="0" dirty="0">
                        <a:solidFill>
                          <a:schemeClr val="bg1"/>
                        </a:solidFill>
                      </a:endParaRPr>
                    </a:p>
                  </a:txBody>
                  <a:tcPr anchor="ctr">
                    <a:solidFill>
                      <a:srgbClr val="0079C2"/>
                    </a:solidFill>
                  </a:tcP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0" dirty="0">
                          <a:solidFill>
                            <a:schemeClr val="bg1"/>
                          </a:solidFill>
                        </a:rPr>
                        <a:t>Syllabic kana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b="0" dirty="0">
                          <a:solidFill>
                            <a:schemeClr val="bg1"/>
                          </a:solidFill>
                        </a:rPr>
                        <a:t>(sounds) </a:t>
                      </a:r>
                    </a:p>
                  </a:txBody>
                  <a:tcPr anchor="ctr">
                    <a:solidFill>
                      <a:srgbClr val="0079C2"/>
                    </a:solidFill>
                  </a:tcPr>
                </a:tc>
                <a:extLst>
                  <a:ext uri="{0D108BD9-81ED-4DB2-BD59-A6C34878D82A}">
                    <a16:rowId xmlns:a16="http://schemas.microsoft.com/office/drawing/2014/main" val="2572650272"/>
                  </a:ext>
                </a:extLst>
              </a:tr>
            </a:tbl>
          </a:graphicData>
        </a:graphic>
      </p:graphicFrame>
      <p:sp>
        <p:nvSpPr>
          <p:cNvPr id="9" name="Rectangle 8">
            <a:extLst>
              <a:ext uri="{FF2B5EF4-FFF2-40B4-BE49-F238E27FC236}">
                <a16:creationId xmlns:a16="http://schemas.microsoft.com/office/drawing/2014/main" id="{DDCDE97B-E63B-49CD-9A08-4C550FDC3E2B}"/>
              </a:ext>
            </a:extLst>
          </p:cNvPr>
          <p:cNvSpPr/>
          <p:nvPr/>
        </p:nvSpPr>
        <p:spPr>
          <a:xfrm>
            <a:off x="753452" y="3310263"/>
            <a:ext cx="7628304" cy="830997"/>
          </a:xfrm>
          <a:prstGeom prst="rect">
            <a:avLst/>
          </a:prstGeom>
        </p:spPr>
        <p:txBody>
          <a:bodyPr wrap="square" lIns="0" tIns="0" rIns="0" bIns="0">
            <a:spAutoFit/>
          </a:bodyPr>
          <a:lstStyle/>
          <a:p>
            <a:pPr algn="ctr">
              <a:lnSpc>
                <a:spcPct val="100000"/>
              </a:lnSpc>
              <a:spcBef>
                <a:spcPct val="0"/>
              </a:spcBef>
              <a:buFontTx/>
              <a:buNone/>
            </a:pPr>
            <a:r>
              <a:rPr lang="en-GB" altLang="en-US" dirty="0"/>
              <a:t>The Japanese writing system is thought to be one of the most complicated in the world. When it is written down, there are two different ways.</a:t>
            </a:r>
          </a:p>
          <a:p>
            <a:pPr algn="ctr">
              <a:lnSpc>
                <a:spcPct val="100000"/>
              </a:lnSpc>
              <a:spcBef>
                <a:spcPct val="0"/>
              </a:spcBef>
              <a:buFontTx/>
              <a:buNone/>
            </a:pPr>
            <a:endParaRPr lang="en-GB" altLang="en-US" dirty="0"/>
          </a:p>
        </p:txBody>
      </p:sp>
      <p:graphicFrame>
        <p:nvGraphicFramePr>
          <p:cNvPr id="10" name="Table 9">
            <a:extLst>
              <a:ext uri="{FF2B5EF4-FFF2-40B4-BE49-F238E27FC236}">
                <a16:creationId xmlns:a16="http://schemas.microsoft.com/office/drawing/2014/main" id="{5D3AC4F6-D81B-407D-9236-448377872AF4}"/>
              </a:ext>
            </a:extLst>
          </p:cNvPr>
          <p:cNvGraphicFramePr>
            <a:graphicFrameLocks noGrp="1"/>
          </p:cNvGraphicFramePr>
          <p:nvPr>
            <p:extLst>
              <p:ext uri="{D42A27DB-BD31-4B8C-83A1-F6EECF244321}">
                <p14:modId xmlns:p14="http://schemas.microsoft.com/office/powerpoint/2010/main" val="1291331365"/>
              </p:ext>
            </p:extLst>
          </p:nvPr>
        </p:nvGraphicFramePr>
        <p:xfrm>
          <a:off x="760046" y="4009293"/>
          <a:ext cx="7628304" cy="2011680"/>
        </p:xfrm>
        <a:graphic>
          <a:graphicData uri="http://schemas.openxmlformats.org/drawingml/2006/table">
            <a:tbl>
              <a:tblPr firstRow="1" bandRow="1">
                <a:tableStyleId>{7DF18680-E054-41AD-8BC1-D1AEF772440D}</a:tableStyleId>
              </a:tblPr>
              <a:tblGrid>
                <a:gridCol w="3814152">
                  <a:extLst>
                    <a:ext uri="{9D8B030D-6E8A-4147-A177-3AD203B41FA5}">
                      <a16:colId xmlns:a16="http://schemas.microsoft.com/office/drawing/2014/main" val="1414413486"/>
                    </a:ext>
                  </a:extLst>
                </a:gridCol>
                <a:gridCol w="3814152">
                  <a:extLst>
                    <a:ext uri="{9D8B030D-6E8A-4147-A177-3AD203B41FA5}">
                      <a16:colId xmlns:a16="http://schemas.microsoft.com/office/drawing/2014/main" val="4062078223"/>
                    </a:ext>
                  </a:extLst>
                </a:gridCol>
              </a:tblGrid>
              <a:tr h="727806">
                <a:tc>
                  <a:txBody>
                    <a:bodyPr/>
                    <a:lstStyle/>
                    <a:p>
                      <a:pPr algn="l">
                        <a:lnSpc>
                          <a:spcPct val="100000"/>
                        </a:lnSpc>
                        <a:spcBef>
                          <a:spcPct val="0"/>
                        </a:spcBef>
                        <a:buFontTx/>
                        <a:buNone/>
                      </a:pPr>
                      <a:r>
                        <a:rPr lang="en-GB" altLang="en-US" b="0" dirty="0" err="1">
                          <a:solidFill>
                            <a:schemeClr val="bg1"/>
                          </a:solidFill>
                        </a:rPr>
                        <a:t>tategaki</a:t>
                      </a:r>
                      <a:endParaRPr lang="en-GB" altLang="en-US" b="0" dirty="0">
                        <a:solidFill>
                          <a:schemeClr val="bg1"/>
                        </a:solidFill>
                      </a:endParaRPr>
                    </a:p>
                    <a:p>
                      <a:pPr marL="285750" indent="-285750">
                        <a:lnSpc>
                          <a:spcPct val="100000"/>
                        </a:lnSpc>
                        <a:spcBef>
                          <a:spcPct val="0"/>
                        </a:spcBef>
                        <a:buFont typeface="Arial" panose="020B0604020202020204" pitchFamily="34" charset="0"/>
                        <a:buChar char="•"/>
                      </a:pPr>
                      <a:r>
                        <a:rPr lang="en-GB" altLang="en-US" b="0" dirty="0">
                          <a:solidFill>
                            <a:schemeClr val="bg1"/>
                          </a:solidFill>
                        </a:rPr>
                        <a:t>It comes from the traditional Chinese system.</a:t>
                      </a:r>
                    </a:p>
                    <a:p>
                      <a:pPr marL="285750" indent="-285750">
                        <a:lnSpc>
                          <a:spcPct val="100000"/>
                        </a:lnSpc>
                        <a:spcBef>
                          <a:spcPct val="0"/>
                        </a:spcBef>
                        <a:buFont typeface="Arial" panose="020B0604020202020204" pitchFamily="34" charset="0"/>
                        <a:buChar char="•"/>
                      </a:pPr>
                      <a:r>
                        <a:rPr lang="en-GB" altLang="en-US" b="0" dirty="0">
                          <a:solidFill>
                            <a:schemeClr val="bg1"/>
                          </a:solidFill>
                        </a:rPr>
                        <a:t>The characters are written in columns going from top to bottom.</a:t>
                      </a:r>
                    </a:p>
                    <a:p>
                      <a:pPr marL="285750" indent="-285750">
                        <a:lnSpc>
                          <a:spcPct val="100000"/>
                        </a:lnSpc>
                        <a:spcBef>
                          <a:spcPct val="0"/>
                        </a:spcBef>
                        <a:buFont typeface="Arial" panose="020B0604020202020204" pitchFamily="34" charset="0"/>
                        <a:buChar char="•"/>
                      </a:pPr>
                      <a:r>
                        <a:rPr lang="en-GB" altLang="en-US" b="0" dirty="0">
                          <a:solidFill>
                            <a:schemeClr val="bg1"/>
                          </a:solidFill>
                        </a:rPr>
                        <a:t>They also go from right to left.</a:t>
                      </a:r>
                    </a:p>
                  </a:txBody>
                  <a:tcPr anchor="ctr">
                    <a:solidFill>
                      <a:srgbClr val="0079C2"/>
                    </a:solid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dirty="0" err="1">
                          <a:solidFill>
                            <a:schemeClr val="bg1"/>
                          </a:solidFill>
                        </a:rPr>
                        <a:t>yokogaki</a:t>
                      </a:r>
                      <a:endParaRPr lang="en-GB" altLang="en-US" b="0" dirty="0">
                        <a:solidFill>
                          <a:schemeClr val="bg1"/>
                        </a:solidFill>
                      </a:endParaRPr>
                    </a:p>
                    <a:p>
                      <a:pPr marL="285750" indent="-285750">
                        <a:lnSpc>
                          <a:spcPct val="100000"/>
                        </a:lnSpc>
                        <a:spcBef>
                          <a:spcPct val="0"/>
                        </a:spcBef>
                        <a:buFont typeface="Arial" panose="020B0604020202020204" pitchFamily="34" charset="0"/>
                        <a:buChar char="•"/>
                      </a:pPr>
                      <a:r>
                        <a:rPr lang="en-GB" altLang="en-US" b="0" dirty="0">
                          <a:solidFill>
                            <a:schemeClr val="bg1"/>
                          </a:solidFill>
                        </a:rPr>
                        <a:t>Modern Japanese writing.</a:t>
                      </a:r>
                    </a:p>
                    <a:p>
                      <a:pPr marL="285750" indent="-285750">
                        <a:lnSpc>
                          <a:spcPct val="100000"/>
                        </a:lnSpc>
                        <a:spcBef>
                          <a:spcPct val="0"/>
                        </a:spcBef>
                        <a:buFont typeface="Arial" panose="020B0604020202020204" pitchFamily="34" charset="0"/>
                        <a:buChar char="•"/>
                      </a:pPr>
                      <a:r>
                        <a:rPr lang="en-GB" altLang="en-US" b="0" dirty="0">
                          <a:solidFill>
                            <a:schemeClr val="bg1"/>
                          </a:solidFill>
                        </a:rPr>
                        <a:t>It reads from left to right.</a:t>
                      </a:r>
                    </a:p>
                  </a:txBody>
                  <a:tcPr>
                    <a:solidFill>
                      <a:srgbClr val="0079C2"/>
                    </a:solidFill>
                  </a:tcPr>
                </a:tc>
                <a:extLst>
                  <a:ext uri="{0D108BD9-81ED-4DB2-BD59-A6C34878D82A}">
                    <a16:rowId xmlns:a16="http://schemas.microsoft.com/office/drawing/2014/main" val="2572650272"/>
                  </a:ext>
                </a:extLst>
              </a:tr>
            </a:tbl>
          </a:graphicData>
        </a:graphic>
      </p:graphicFrame>
      <p:sp>
        <p:nvSpPr>
          <p:cNvPr id="12" name="Rectangle 11">
            <a:extLst>
              <a:ext uri="{FF2B5EF4-FFF2-40B4-BE49-F238E27FC236}">
                <a16:creationId xmlns:a16="http://schemas.microsoft.com/office/drawing/2014/main" id="{1F9FC02C-8AE8-4405-BF1E-D0E19C63CDA7}"/>
              </a:ext>
            </a:extLst>
          </p:cNvPr>
          <p:cNvSpPr/>
          <p:nvPr/>
        </p:nvSpPr>
        <p:spPr>
          <a:xfrm>
            <a:off x="4574198" y="5432627"/>
            <a:ext cx="3807558" cy="562318"/>
          </a:xfrm>
          <a:prstGeom prst="rect">
            <a:avLst/>
          </a:prstGeom>
          <a:solidFill>
            <a:srgbClr val="0C998C"/>
          </a:solidFill>
          <a:ln>
            <a:noFill/>
          </a:ln>
        </p:spPr>
        <p:style>
          <a:lnRef idx="2">
            <a:schemeClr val="dk1"/>
          </a:lnRef>
          <a:fillRef idx="1">
            <a:schemeClr val="lt1"/>
          </a:fillRef>
          <a:effectRef idx="0">
            <a:schemeClr val="dk1"/>
          </a:effectRef>
          <a:fontRef idx="minor">
            <a:schemeClr val="dk1"/>
          </a:fontRef>
        </p:style>
        <p:txBody>
          <a:bodyPr wrap="square" lIns="108000" tIns="108000" rIns="108000" bIns="108000" rtlCol="0" anchor="ctr">
            <a:noAutofit/>
          </a:bodyPr>
          <a:lstStyle/>
          <a:p>
            <a:pPr algn="ctr">
              <a:defRPr/>
            </a:pPr>
            <a:r>
              <a:rPr lang="en-GB" dirty="0">
                <a:solidFill>
                  <a:schemeClr val="bg1"/>
                </a:solidFill>
              </a:rPr>
              <a:t>Which is English writing like?</a:t>
            </a:r>
          </a:p>
        </p:txBody>
      </p:sp>
      <p:pic>
        <p:nvPicPr>
          <p:cNvPr id="7" name="Picture 6">
            <a:extLst>
              <a:ext uri="{FF2B5EF4-FFF2-40B4-BE49-F238E27FC236}">
                <a16:creationId xmlns:a16="http://schemas.microsoft.com/office/drawing/2014/main" id="{6F30ADA5-FBFC-46F2-867A-326E2E3CE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626" y="358199"/>
            <a:ext cx="1278647" cy="1808257"/>
          </a:xfrm>
          <a:prstGeom prst="rect">
            <a:avLst/>
          </a:prstGeom>
        </p:spPr>
      </p:pic>
    </p:spTree>
    <p:extLst>
      <p:ext uri="{BB962C8B-B14F-4D97-AF65-F5344CB8AC3E}">
        <p14:creationId xmlns:p14="http://schemas.microsoft.com/office/powerpoint/2010/main" val="181226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4909AF99-E021-4BE8-BABE-CEE109D72756}"/>
              </a:ext>
            </a:extLst>
          </p:cNvPr>
          <p:cNvSpPr/>
          <p:nvPr/>
        </p:nvSpPr>
        <p:spPr>
          <a:xfrm>
            <a:off x="755650" y="2053405"/>
            <a:ext cx="6102350" cy="3203064"/>
          </a:xfrm>
          <a:prstGeom prst="round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96000" bIns="108000" rtlCol="0" anchor="ctr">
            <a:noAutofit/>
          </a:bodyPr>
          <a:lstStyle/>
          <a:p>
            <a:pPr>
              <a:defRPr/>
            </a:pPr>
            <a:r>
              <a:rPr lang="en-GB" b="1" dirty="0">
                <a:solidFill>
                  <a:schemeClr val="tx1"/>
                </a:solidFill>
                <a:latin typeface="Twinkl" pitchFamily="50" charset="0"/>
              </a:rPr>
              <a:t>Interesting Facts</a:t>
            </a:r>
          </a:p>
          <a:p>
            <a:pPr>
              <a:defRPr/>
            </a:pPr>
            <a:r>
              <a:rPr lang="en-GB" dirty="0">
                <a:solidFill>
                  <a:schemeClr val="tx1"/>
                </a:solidFill>
                <a:latin typeface="Twinkl" pitchFamily="50" charset="0"/>
              </a:rPr>
              <a:t>A book written in </a:t>
            </a:r>
            <a:r>
              <a:rPr lang="en-GB" dirty="0" err="1">
                <a:solidFill>
                  <a:schemeClr val="tx1"/>
                </a:solidFill>
                <a:latin typeface="Twinkl" pitchFamily="50" charset="0"/>
              </a:rPr>
              <a:t>tategaki</a:t>
            </a:r>
            <a:r>
              <a:rPr lang="en-GB" dirty="0">
                <a:solidFill>
                  <a:schemeClr val="tx1"/>
                </a:solidFill>
                <a:latin typeface="Twinkl" pitchFamily="50" charset="0"/>
              </a:rPr>
              <a:t> opens with the spine of the book to the right. </a:t>
            </a:r>
          </a:p>
          <a:p>
            <a:pPr>
              <a:defRPr/>
            </a:pPr>
            <a:endParaRPr lang="en-GB" dirty="0">
              <a:solidFill>
                <a:schemeClr val="tx1"/>
              </a:solidFill>
              <a:latin typeface="Twinkl" pitchFamily="50" charset="0"/>
            </a:endParaRPr>
          </a:p>
          <a:p>
            <a:pPr>
              <a:defRPr/>
            </a:pPr>
            <a:r>
              <a:rPr lang="en-GB" dirty="0">
                <a:solidFill>
                  <a:schemeClr val="tx1"/>
                </a:solidFill>
                <a:latin typeface="Twinkl" pitchFamily="50" charset="0"/>
              </a:rPr>
              <a:t>A book written in </a:t>
            </a:r>
            <a:r>
              <a:rPr lang="en-GB" dirty="0" err="1">
                <a:solidFill>
                  <a:schemeClr val="tx1"/>
                </a:solidFill>
                <a:latin typeface="Twinkl" pitchFamily="50" charset="0"/>
              </a:rPr>
              <a:t>yokogaki</a:t>
            </a:r>
            <a:r>
              <a:rPr lang="en-GB" dirty="0">
                <a:solidFill>
                  <a:schemeClr val="tx1"/>
                </a:solidFill>
                <a:latin typeface="Twinkl" pitchFamily="50" charset="0"/>
              </a:rPr>
              <a:t> opens with spine of the book to the left.</a:t>
            </a:r>
          </a:p>
          <a:p>
            <a:pPr>
              <a:defRPr/>
            </a:pPr>
            <a:r>
              <a:rPr lang="en-GB" dirty="0">
                <a:solidFill>
                  <a:schemeClr val="tx1"/>
                </a:solidFill>
                <a:latin typeface="Twinkl" pitchFamily="50" charset="0"/>
              </a:rPr>
              <a:t>Who can come and demonstrate this at the front?</a:t>
            </a:r>
          </a:p>
        </p:txBody>
      </p:sp>
      <p:sp>
        <p:nvSpPr>
          <p:cNvPr id="21" name="Title 20"/>
          <p:cNvSpPr>
            <a:spLocks noGrp="1"/>
          </p:cNvSpPr>
          <p:nvPr>
            <p:ph type="title"/>
          </p:nvPr>
        </p:nvSpPr>
        <p:spPr>
          <a:xfrm>
            <a:off x="439616" y="765175"/>
            <a:ext cx="8255976" cy="994306"/>
          </a:xfrm>
          <a:solidFill>
            <a:srgbClr val="0C998C"/>
          </a:solidFill>
        </p:spPr>
        <p:txBody>
          <a:bodyPr/>
          <a:lstStyle/>
          <a:p>
            <a:r>
              <a:rPr lang="en-GB" sz="3200" dirty="0">
                <a:solidFill>
                  <a:schemeClr val="bg1"/>
                </a:solidFill>
                <a:latin typeface="Twinkl SemiBold" pitchFamily="2" charset="0"/>
              </a:rPr>
              <a:t>Japanese Writing</a:t>
            </a:r>
          </a:p>
        </p:txBody>
      </p:sp>
      <p:pic>
        <p:nvPicPr>
          <p:cNvPr id="13" name="Picture 12">
            <a:extLst>
              <a:ext uri="{FF2B5EF4-FFF2-40B4-BE49-F238E27FC236}">
                <a16:creationId xmlns:a16="http://schemas.microsoft.com/office/drawing/2014/main" id="{A213CCE2-27D9-4CF2-9175-324ECD92F7F7}"/>
              </a:ext>
            </a:extLst>
          </p:cNvPr>
          <p:cNvPicPr>
            <a:picLocks noChangeAspect="1"/>
          </p:cNvPicPr>
          <p:nvPr/>
        </p:nvPicPr>
        <p:blipFill rotWithShape="1">
          <a:blip r:embed="rId2">
            <a:extLst>
              <a:ext uri="{28A0092B-C50C-407E-A947-70E740481C1C}">
                <a14:useLocalDpi xmlns:a14="http://schemas.microsoft.com/office/drawing/2010/main" val="0"/>
              </a:ext>
            </a:extLst>
          </a:blip>
          <a:srcRect l="35580" t="19910" r="7611" b="1679"/>
          <a:stretch/>
        </p:blipFill>
        <p:spPr>
          <a:xfrm>
            <a:off x="4572000" y="2010629"/>
            <a:ext cx="3818671" cy="3818671"/>
          </a:xfrm>
          <a:prstGeom prst="flowChartConnector">
            <a:avLst/>
          </a:prstGeom>
        </p:spPr>
      </p:pic>
      <p:sp>
        <p:nvSpPr>
          <p:cNvPr id="14" name="Oval 13">
            <a:extLst>
              <a:ext uri="{FF2B5EF4-FFF2-40B4-BE49-F238E27FC236}">
                <a16:creationId xmlns:a16="http://schemas.microsoft.com/office/drawing/2014/main" id="{00A10DA4-AD98-47A1-AD49-A8113753EFB5}"/>
              </a:ext>
            </a:extLst>
          </p:cNvPr>
          <p:cNvSpPr/>
          <p:nvPr/>
        </p:nvSpPr>
        <p:spPr>
          <a:xfrm>
            <a:off x="4572000" y="2010628"/>
            <a:ext cx="3818672" cy="3818672"/>
          </a:xfrm>
          <a:prstGeom prst="ellipse">
            <a:avLst/>
          </a:prstGeom>
          <a:no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ED891F5-7E00-4326-B8F4-7C10F07EB627}"/>
              </a:ext>
            </a:extLst>
          </p:cNvPr>
          <p:cNvSpPr/>
          <p:nvPr/>
        </p:nvSpPr>
        <p:spPr>
          <a:xfrm>
            <a:off x="4895729" y="3254485"/>
            <a:ext cx="533022" cy="20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C9AFEEDA-FB3A-45D6-92CE-732E8CEEB8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67" t="-36920" r="1867" b="36920"/>
          <a:stretch/>
        </p:blipFill>
        <p:spPr>
          <a:xfrm>
            <a:off x="5353138" y="-1006621"/>
            <a:ext cx="2256394" cy="7864621"/>
          </a:xfrm>
          <a:prstGeom prst="rect">
            <a:avLst/>
          </a:prstGeom>
        </p:spPr>
      </p:pic>
    </p:spTree>
    <p:extLst>
      <p:ext uri="{BB962C8B-B14F-4D97-AF65-F5344CB8AC3E}">
        <p14:creationId xmlns:p14="http://schemas.microsoft.com/office/powerpoint/2010/main" val="213103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AC9875D3-3C93-43F0-A25F-07248572BC8D}"/>
              </a:ext>
            </a:extLst>
          </p:cNvPr>
          <p:cNvSpPr/>
          <p:nvPr/>
        </p:nvSpPr>
        <p:spPr>
          <a:xfrm>
            <a:off x="765893" y="4946920"/>
            <a:ext cx="6909792" cy="1146995"/>
          </a:xfrm>
          <a:prstGeom prst="round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756000" bIns="108000" rtlCol="0" anchor="ctr">
            <a:noAutofit/>
          </a:bodyPr>
          <a:lstStyle/>
          <a:p>
            <a:pPr>
              <a:lnSpc>
                <a:spcPct val="100000"/>
              </a:lnSpc>
              <a:spcBef>
                <a:spcPct val="0"/>
              </a:spcBef>
              <a:buFontTx/>
              <a:buNone/>
            </a:pPr>
            <a:r>
              <a:rPr lang="en-GB" altLang="en-US" sz="1600" b="1" dirty="0">
                <a:solidFill>
                  <a:schemeClr val="tx1"/>
                </a:solidFill>
              </a:rPr>
              <a:t>Shinkansen Train</a:t>
            </a:r>
          </a:p>
          <a:p>
            <a:pPr>
              <a:lnSpc>
                <a:spcPct val="100000"/>
              </a:lnSpc>
              <a:spcBef>
                <a:spcPct val="0"/>
              </a:spcBef>
              <a:buFontTx/>
              <a:buNone/>
            </a:pPr>
            <a:r>
              <a:rPr lang="en-GB" altLang="en-US" sz="1600" dirty="0">
                <a:solidFill>
                  <a:schemeClr val="tx1"/>
                </a:solidFill>
              </a:rPr>
              <a:t>This is the high speed train in Japan. It can go as fast as 200 miles per hour. This is almost three times as fast as we can go on the motorway. It is the world’s fastest passenger train</a:t>
            </a:r>
            <a:r>
              <a:rPr lang="en-GB" altLang="en-US" dirty="0">
                <a:solidFill>
                  <a:schemeClr val="tx1"/>
                </a:solidFill>
              </a:rPr>
              <a:t>.</a:t>
            </a:r>
          </a:p>
        </p:txBody>
      </p:sp>
      <p:sp>
        <p:nvSpPr>
          <p:cNvPr id="18" name="Oval 17">
            <a:extLst>
              <a:ext uri="{FF2B5EF4-FFF2-40B4-BE49-F238E27FC236}">
                <a16:creationId xmlns:a16="http://schemas.microsoft.com/office/drawing/2014/main" id="{82A6AEC8-8451-40E7-9663-918782118F54}"/>
              </a:ext>
            </a:extLst>
          </p:cNvPr>
          <p:cNvSpPr/>
          <p:nvPr/>
        </p:nvSpPr>
        <p:spPr>
          <a:xfrm>
            <a:off x="6983505" y="4817994"/>
            <a:ext cx="1404845" cy="1404845"/>
          </a:xfrm>
          <a:prstGeom prst="ellipse">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D29C289F-9D09-4301-B4D6-D49F12A08795}"/>
              </a:ext>
            </a:extLst>
          </p:cNvPr>
          <p:cNvSpPr/>
          <p:nvPr/>
        </p:nvSpPr>
        <p:spPr>
          <a:xfrm>
            <a:off x="793376" y="3387118"/>
            <a:ext cx="6909792" cy="1290970"/>
          </a:xfrm>
          <a:prstGeom prst="round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900000" bIns="108000" rtlCol="0" anchor="ctr">
            <a:noAutofit/>
          </a:bodyPr>
          <a:lstStyle/>
          <a:p>
            <a:pPr>
              <a:lnSpc>
                <a:spcPct val="100000"/>
              </a:lnSpc>
              <a:spcBef>
                <a:spcPct val="0"/>
              </a:spcBef>
              <a:buFontTx/>
              <a:buNone/>
            </a:pPr>
            <a:r>
              <a:rPr lang="en-GB" altLang="en-US" sz="1600" b="1" dirty="0">
                <a:solidFill>
                  <a:schemeClr val="tx1"/>
                </a:solidFill>
              </a:rPr>
              <a:t>Ring of Fire</a:t>
            </a:r>
          </a:p>
          <a:p>
            <a:pPr>
              <a:lnSpc>
                <a:spcPct val="100000"/>
              </a:lnSpc>
              <a:spcBef>
                <a:spcPct val="0"/>
              </a:spcBef>
              <a:buFontTx/>
              <a:buNone/>
            </a:pPr>
            <a:r>
              <a:rPr lang="en-GB" altLang="en-US" sz="1600" dirty="0">
                <a:solidFill>
                  <a:schemeClr val="tx1"/>
                </a:solidFill>
              </a:rPr>
              <a:t>Japan lies on the ‘Ring of Fire’ in the Pacific Ocean. This is </a:t>
            </a:r>
          </a:p>
          <a:p>
            <a:pPr>
              <a:lnSpc>
                <a:spcPct val="100000"/>
              </a:lnSpc>
              <a:spcBef>
                <a:spcPct val="0"/>
              </a:spcBef>
              <a:buFontTx/>
              <a:buNone/>
            </a:pPr>
            <a:r>
              <a:rPr lang="en-GB" altLang="en-US" sz="1600" dirty="0">
                <a:solidFill>
                  <a:schemeClr val="tx1"/>
                </a:solidFill>
              </a:rPr>
              <a:t>where there is a group of volcanoes that have very large eruptions. In Japan there are more than 108 active volcanoes.</a:t>
            </a:r>
          </a:p>
        </p:txBody>
      </p:sp>
      <p:pic>
        <p:nvPicPr>
          <p:cNvPr id="26" name="Picture 25">
            <a:extLst>
              <a:ext uri="{FF2B5EF4-FFF2-40B4-BE49-F238E27FC236}">
                <a16:creationId xmlns:a16="http://schemas.microsoft.com/office/drawing/2014/main" id="{82526E45-0F8D-4284-A1A2-D9A89829E3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6982054" y="3343195"/>
            <a:ext cx="1404846" cy="1404846"/>
          </a:xfrm>
          <a:prstGeom prst="flowChartConnector">
            <a:avLst/>
          </a:prstGeom>
        </p:spPr>
      </p:pic>
      <p:pic>
        <p:nvPicPr>
          <p:cNvPr id="28" name="Picture 27">
            <a:extLst>
              <a:ext uri="{FF2B5EF4-FFF2-40B4-BE49-F238E27FC236}">
                <a16:creationId xmlns:a16="http://schemas.microsoft.com/office/drawing/2014/main" id="{B7BE480E-AF62-4F22-A37E-842C0FB115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24" t="-89674" r="3506" b="-22146"/>
          <a:stretch/>
        </p:blipFill>
        <p:spPr>
          <a:xfrm>
            <a:off x="6717323" y="4612956"/>
            <a:ext cx="1633301" cy="1753033"/>
          </a:xfrm>
          <a:prstGeom prst="flowChartConnector">
            <a:avLst/>
          </a:prstGeom>
        </p:spPr>
      </p:pic>
      <p:sp>
        <p:nvSpPr>
          <p:cNvPr id="19" name="Rectangle: Rounded Corners 18">
            <a:extLst>
              <a:ext uri="{FF2B5EF4-FFF2-40B4-BE49-F238E27FC236}">
                <a16:creationId xmlns:a16="http://schemas.microsoft.com/office/drawing/2014/main" id="{4909AF99-E021-4BE8-BABE-CEE109D72756}"/>
              </a:ext>
            </a:extLst>
          </p:cNvPr>
          <p:cNvSpPr/>
          <p:nvPr/>
        </p:nvSpPr>
        <p:spPr>
          <a:xfrm>
            <a:off x="755650" y="1971295"/>
            <a:ext cx="6909792" cy="1146995"/>
          </a:xfrm>
          <a:prstGeom prst="round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0" bIns="108000" rtlCol="0" anchor="ctr">
            <a:noAutofit/>
          </a:bodyPr>
          <a:lstStyle/>
          <a:p>
            <a:pPr>
              <a:lnSpc>
                <a:spcPct val="100000"/>
              </a:lnSpc>
              <a:spcBef>
                <a:spcPct val="0"/>
              </a:spcBef>
              <a:buFontTx/>
              <a:buNone/>
            </a:pPr>
            <a:r>
              <a:rPr lang="en-GB" altLang="en-US" sz="1600" b="1" dirty="0">
                <a:solidFill>
                  <a:schemeClr val="tx1"/>
                </a:solidFill>
              </a:rPr>
              <a:t>Mount Fuji </a:t>
            </a:r>
            <a:r>
              <a:rPr lang="en-GB" altLang="en-US" sz="1600">
                <a:solidFill>
                  <a:schemeClr val="tx1"/>
                </a:solidFill>
              </a:rPr>
              <a:t>Mount Fuji </a:t>
            </a:r>
            <a:r>
              <a:rPr lang="en-GB" altLang="en-US" sz="1600" dirty="0">
                <a:solidFill>
                  <a:schemeClr val="tx1"/>
                </a:solidFill>
              </a:rPr>
              <a:t>is the highest mountain in Japan.</a:t>
            </a:r>
          </a:p>
          <a:p>
            <a:pPr>
              <a:lnSpc>
                <a:spcPct val="100000"/>
              </a:lnSpc>
              <a:spcBef>
                <a:spcPct val="0"/>
              </a:spcBef>
              <a:buFontTx/>
              <a:buNone/>
            </a:pPr>
            <a:r>
              <a:rPr lang="en-GB" altLang="en-US" sz="1600" dirty="0">
                <a:solidFill>
                  <a:schemeClr val="tx1"/>
                </a:solidFill>
              </a:rPr>
              <a:t>It is a dormant volcano. This means it is not active.</a:t>
            </a:r>
          </a:p>
          <a:p>
            <a:pPr>
              <a:lnSpc>
                <a:spcPct val="100000"/>
              </a:lnSpc>
              <a:spcBef>
                <a:spcPct val="0"/>
              </a:spcBef>
              <a:buFontTx/>
              <a:buNone/>
            </a:pPr>
            <a:r>
              <a:rPr lang="en-GB" altLang="en-US" sz="1600" dirty="0">
                <a:solidFill>
                  <a:schemeClr val="tx1"/>
                </a:solidFill>
              </a:rPr>
              <a:t>It last erupted in 1707.</a:t>
            </a:r>
          </a:p>
        </p:txBody>
      </p:sp>
      <p:sp>
        <p:nvSpPr>
          <p:cNvPr id="21" name="Title 20"/>
          <p:cNvSpPr>
            <a:spLocks noGrp="1"/>
          </p:cNvSpPr>
          <p:nvPr>
            <p:ph type="title"/>
          </p:nvPr>
        </p:nvSpPr>
        <p:spPr>
          <a:xfrm>
            <a:off x="439616" y="765175"/>
            <a:ext cx="8255976" cy="994306"/>
          </a:xfrm>
          <a:solidFill>
            <a:srgbClr val="0C998C"/>
          </a:solidFill>
        </p:spPr>
        <p:txBody>
          <a:bodyPr/>
          <a:lstStyle/>
          <a:p>
            <a:r>
              <a:rPr lang="en-GB" sz="3200" dirty="0">
                <a:solidFill>
                  <a:schemeClr val="bg1"/>
                </a:solidFill>
                <a:latin typeface="Twinkl SemiBold" pitchFamily="2" charset="0"/>
              </a:rPr>
              <a:t>Places to Visit in Japan</a:t>
            </a:r>
          </a:p>
        </p:txBody>
      </p:sp>
      <p:sp>
        <p:nvSpPr>
          <p:cNvPr id="15" name="Rectangle 14">
            <a:extLst>
              <a:ext uri="{FF2B5EF4-FFF2-40B4-BE49-F238E27FC236}">
                <a16:creationId xmlns:a16="http://schemas.microsoft.com/office/drawing/2014/main" id="{9ED891F5-7E00-4326-B8F4-7C10F07EB627}"/>
              </a:ext>
            </a:extLst>
          </p:cNvPr>
          <p:cNvSpPr/>
          <p:nvPr/>
        </p:nvSpPr>
        <p:spPr>
          <a:xfrm>
            <a:off x="4895729" y="3254485"/>
            <a:ext cx="533022" cy="20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EE18DAC6-B090-4A4C-8E4F-BD4E57AC65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20" t="648" r="5968" b="-648"/>
          <a:stretch/>
        </p:blipFill>
        <p:spPr>
          <a:xfrm>
            <a:off x="6990847" y="1855273"/>
            <a:ext cx="1387260" cy="1404846"/>
          </a:xfrm>
          <a:prstGeom prst="flowChartConnector">
            <a:avLst/>
          </a:prstGeom>
        </p:spPr>
      </p:pic>
      <p:sp>
        <p:nvSpPr>
          <p:cNvPr id="8" name="Oval 7">
            <a:extLst>
              <a:ext uri="{FF2B5EF4-FFF2-40B4-BE49-F238E27FC236}">
                <a16:creationId xmlns:a16="http://schemas.microsoft.com/office/drawing/2014/main" id="{885A2AB7-B90C-4E99-B7B1-B43848D6D69B}"/>
              </a:ext>
            </a:extLst>
          </p:cNvPr>
          <p:cNvSpPr/>
          <p:nvPr/>
        </p:nvSpPr>
        <p:spPr>
          <a:xfrm>
            <a:off x="6973262" y="1842369"/>
            <a:ext cx="1404845" cy="1404845"/>
          </a:xfrm>
          <a:prstGeom prst="ellipse">
            <a:avLst/>
          </a:prstGeom>
          <a:no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FC6BC942-A39E-4240-B55C-9F3801EA8F65}"/>
              </a:ext>
            </a:extLst>
          </p:cNvPr>
          <p:cNvSpPr/>
          <p:nvPr/>
        </p:nvSpPr>
        <p:spPr>
          <a:xfrm>
            <a:off x="6990847" y="3330181"/>
            <a:ext cx="1404845" cy="1404845"/>
          </a:xfrm>
          <a:prstGeom prst="ellipse">
            <a:avLst/>
          </a:prstGeom>
          <a:no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435109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173</TotalTime>
  <Words>643</Words>
  <Application>Microsoft Office PowerPoint</Application>
  <PresentationFormat>On-screen Show (4:3)</PresentationFormat>
  <Paragraphs>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 SemiBold</vt:lpstr>
      <vt:lpstr>Twinkl</vt:lpstr>
      <vt:lpstr>Calibri</vt:lpstr>
      <vt:lpstr>Arial</vt:lpstr>
      <vt:lpstr>Office Theme</vt:lpstr>
      <vt:lpstr>PowerPoint Presentation</vt:lpstr>
      <vt:lpstr>Where In the World is Japan?</vt:lpstr>
      <vt:lpstr>What is the Capital City?</vt:lpstr>
      <vt:lpstr>Japanese Clothing</vt:lpstr>
      <vt:lpstr>What Type of Food is Eaten?</vt:lpstr>
      <vt:lpstr>PowerPoint Presentation</vt:lpstr>
      <vt:lpstr>Japanese Writing</vt:lpstr>
      <vt:lpstr>Japanese Writing</vt:lpstr>
      <vt:lpstr>Places to Visit in Japan</vt:lpstr>
      <vt:lpstr>Interesting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Joe Moulam</cp:lastModifiedBy>
  <cp:revision>23</cp:revision>
  <dcterms:created xsi:type="dcterms:W3CDTF">2019-02-25T16:07:59Z</dcterms:created>
  <dcterms:modified xsi:type="dcterms:W3CDTF">2019-05-06T11:54:52Z</dcterms:modified>
</cp:coreProperties>
</file>