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handoutMasterIdLst>
    <p:handoutMasterId r:id="rId20"/>
  </p:handoutMasterIdLst>
  <p:sldIdLst>
    <p:sldId id="258" r:id="rId2"/>
    <p:sldId id="264" r:id="rId3"/>
    <p:sldId id="274" r:id="rId4"/>
    <p:sldId id="275" r:id="rId5"/>
    <p:sldId id="276" r:id="rId6"/>
    <p:sldId id="277" r:id="rId7"/>
    <p:sldId id="278" r:id="rId8"/>
    <p:sldId id="279" r:id="rId9"/>
    <p:sldId id="280" r:id="rId10"/>
    <p:sldId id="281" r:id="rId11"/>
    <p:sldId id="287" r:id="rId12"/>
    <p:sldId id="286" r:id="rId13"/>
    <p:sldId id="282" r:id="rId14"/>
    <p:sldId id="283" r:id="rId15"/>
    <p:sldId id="284" r:id="rId16"/>
    <p:sldId id="285" r:id="rId17"/>
    <p:sldId id="267" r:id="rId18"/>
  </p:sldIdLst>
  <p:sldSz cx="9144000" cy="6858000" type="screen4x3"/>
  <p:notesSz cx="6858000" cy="9144000"/>
  <p:embeddedFontLst>
    <p:embeddedFont>
      <p:font typeface="Sassoon Infant Rg" panose="02000503030000020003" pitchFamily="50" charset="0"/>
      <p:regular r:id="rId21"/>
      <p:bold r:id="rId22"/>
    </p:embeddedFont>
    <p:embeddedFont>
      <p:font typeface="Calibri" panose="020F0502020204030204" pitchFamily="34" charset="0"/>
      <p:regular r:id="rId23"/>
      <p:bold r:id="rId24"/>
      <p:italic r:id="rId25"/>
      <p:boldItalic r:id="rId26"/>
    </p:embeddedFont>
    <p:embeddedFont>
      <p:font typeface="Twinkl" pitchFamily="2" charset="0"/>
      <p:regular r:id="rId27"/>
      <p:bold r:id="rId28"/>
    </p:embeddedFont>
    <p:embeddedFont>
      <p:font typeface="Tuffy" panose="020B0603060100000000"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0" d="100"/>
          <a:sy n="110" d="100"/>
        </p:scale>
        <p:origin x="954"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24/04/2019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Landmarks</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5"/>
          <p:cNvSpPr>
            <a:spLocks noChangeArrowheads="1"/>
          </p:cNvSpPr>
          <p:nvPr/>
        </p:nvSpPr>
        <p:spPr bwMode="auto">
          <a:xfrm>
            <a:off x="817563" y="1716088"/>
            <a:ext cx="35655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Chichen</a:t>
            </a:r>
            <a:r>
              <a:rPr lang="en-US" altLang="en-US" b="1" dirty="0">
                <a:solidFill>
                  <a:schemeClr val="tx1"/>
                </a:solidFill>
                <a:ea typeface="Twinkl" pitchFamily="2" charset="0"/>
                <a:cs typeface="Twinkl" pitchFamily="2" charset="0"/>
              </a:rPr>
              <a:t> Itza</a:t>
            </a:r>
            <a:r>
              <a:rPr lang="en-US" altLang="en-US" dirty="0">
                <a:solidFill>
                  <a:schemeClr val="tx1"/>
                </a:solidFill>
                <a:ea typeface="Twinkl" pitchFamily="2" charset="0"/>
                <a:cs typeface="Twinkl" pitchFamily="2" charset="0"/>
              </a:rPr>
              <a:t>: Mayan ruins located on the Yucatán Peninsula. Once one of the largest Maya cities and now one of the most visited archeological locations in Mexico.</a:t>
            </a:r>
          </a:p>
        </p:txBody>
      </p:sp>
      <p:pic>
        <p:nvPicPr>
          <p:cNvPr id="5" name="Picture 2" descr="Image result for Chichen It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563" y="1371600"/>
            <a:ext cx="33258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817563" y="4014788"/>
            <a:ext cx="36988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a:solidFill>
                  <a:schemeClr val="tx1"/>
                </a:solidFill>
                <a:ea typeface="Twinkl" pitchFamily="2" charset="0"/>
                <a:cs typeface="Twinkl" pitchFamily="2" charset="0"/>
              </a:rPr>
              <a:t>Teotihuacan</a:t>
            </a:r>
            <a:r>
              <a:rPr lang="en-US" altLang="en-US" dirty="0">
                <a:solidFill>
                  <a:schemeClr val="tx1"/>
                </a:solidFill>
                <a:ea typeface="Twinkl" pitchFamily="2" charset="0"/>
                <a:cs typeface="Twinkl" pitchFamily="2" charset="0"/>
              </a:rPr>
              <a:t>: established in approximately 100 BC. It was the Aztec capital until it was conquered by Spain in 1521. Ruins of this beautiful city can still be seen in present day Mexico City. </a:t>
            </a:r>
          </a:p>
        </p:txBody>
      </p:sp>
      <p:sp>
        <p:nvSpPr>
          <p:cNvPr id="7" name="TextBox 21"/>
          <p:cNvSpPr txBox="1">
            <a:spLocks noChangeArrowheads="1"/>
          </p:cNvSpPr>
          <p:nvPr/>
        </p:nvSpPr>
        <p:spPr bwMode="auto">
          <a:xfrm>
            <a:off x="4760913" y="3627438"/>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Photo courtesy of Arian </a:t>
            </a:r>
            <a:r>
              <a:rPr lang="en-GB" altLang="en-US" sz="500" dirty="0" err="1">
                <a:solidFill>
                  <a:schemeClr val="tx1"/>
                </a:solidFill>
                <a:latin typeface="Arial" panose="020B0604020202020204" pitchFamily="34" charset="0"/>
                <a:ea typeface="Tuffy" panose="020B0603060100000000" pitchFamily="34" charset="0"/>
                <a:cs typeface="Arial" panose="020B0604020202020204" pitchFamily="34" charset="0"/>
              </a:rPr>
              <a:t>Zwegers</a:t>
            </a:r>
            <a:r>
              <a:rPr lang="en-GB" altLang="en-US" sz="800" dirty="0">
                <a:solidFill>
                  <a:schemeClr val="tx1"/>
                </a:solidFill>
                <a:latin typeface="Arial" panose="020B0604020202020204" pitchFamily="34" charset="0"/>
                <a:ea typeface="Tuffy" panose="020B0603060100000000" pitchFamily="34" charset="0"/>
                <a:cs typeface="Arial" panose="020B0604020202020204" pitchFamily="34" charset="0"/>
              </a:rPr>
              <a:t>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(@flickr.com) - granted under creative commons licence – attribution</a:t>
            </a:r>
          </a:p>
        </p:txBody>
      </p:sp>
      <p:sp>
        <p:nvSpPr>
          <p:cNvPr id="8" name="TextBox 21"/>
          <p:cNvSpPr txBox="1">
            <a:spLocks noChangeArrowheads="1"/>
          </p:cNvSpPr>
          <p:nvPr/>
        </p:nvSpPr>
        <p:spPr bwMode="auto">
          <a:xfrm>
            <a:off x="4848225" y="6089650"/>
            <a:ext cx="33591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solidFill>
                  <a:schemeClr val="tx1"/>
                </a:solidFill>
                <a:latin typeface="Arial" panose="020B0604020202020204" pitchFamily="34" charset="0"/>
                <a:ea typeface="Tuffy" panose="020B0603060100000000" pitchFamily="34" charset="0"/>
                <a:cs typeface="Arial" panose="020B0604020202020204" pitchFamily="34" charset="0"/>
              </a:rPr>
              <a:t>Paula_Mondragon</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 (@pixabay.com) - granted under creative commons licence – attribution</a:t>
            </a:r>
          </a:p>
        </p:txBody>
      </p:sp>
      <p:pic>
        <p:nvPicPr>
          <p:cNvPr id="9" name="Picture 6" descr="Teotihuacan, Mexico, Aztecs, Pyram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3808413"/>
            <a:ext cx="33591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5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Climate</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3"/>
          <p:cNvSpPr/>
          <p:nvPr/>
        </p:nvSpPr>
        <p:spPr>
          <a:xfrm>
            <a:off x="541338" y="1323975"/>
            <a:ext cx="8075612" cy="3192463"/>
          </a:xfrm>
          <a:prstGeom prst="rect">
            <a:avLst/>
          </a:prstGeom>
        </p:spPr>
        <p:txBody>
          <a:bodyPr lIns="0" tIns="72000" rIns="0" bIns="72000">
            <a:spAutoFit/>
          </a:bodyPr>
          <a:lstStyle/>
          <a:p>
            <a:pPr eaLnBrk="1" fontAlgn="auto" hangingPunct="1">
              <a:spcBef>
                <a:spcPts val="0"/>
              </a:spcBef>
              <a:spcAft>
                <a:spcPts val="0"/>
              </a:spcAft>
              <a:defRPr/>
            </a:pPr>
            <a:r>
              <a:rPr lang="en-US" dirty="0">
                <a:latin typeface="+mn-lt"/>
                <a:cs typeface="Twinkl"/>
              </a:rPr>
              <a:t>Mexico’s climate varies greatly depending on location.</a:t>
            </a:r>
          </a:p>
          <a:p>
            <a:pPr eaLnBrk="1" fontAlgn="auto" hangingPunct="1">
              <a:spcBef>
                <a:spcPts val="0"/>
              </a:spcBef>
              <a:spcAft>
                <a:spcPts val="0"/>
              </a:spcAft>
              <a:defRPr/>
            </a:pPr>
            <a:endParaRPr lang="en-US" dirty="0">
              <a:latin typeface="+mn-lt"/>
              <a:cs typeface="Twinkl"/>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Twinkl"/>
              </a:rPr>
              <a:t>The Tropic of Cancer divides the country into temperate and tropical zones. </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area north of the Tropic of Cancer experiences a more varied climate including colder temperatures in the winter.</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area south of the Tropic of Cancer is hot and humid and experiences only small changes in temperature.</a:t>
            </a:r>
          </a:p>
          <a:p>
            <a:pPr lvl="1" eaLnBrk="1" fontAlgn="auto" hangingPunct="1">
              <a:spcBef>
                <a:spcPts val="0"/>
              </a:spcBef>
              <a:spcAft>
                <a:spcPts val="0"/>
              </a:spcAft>
              <a:defRPr/>
            </a:pPr>
            <a:endParaRPr lang="en-US" dirty="0">
              <a:latin typeface="+mn-lt"/>
              <a:cs typeface="Twinkl"/>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Twinkl"/>
              </a:rPr>
              <a:t>Mexico also has dry and wet seasons. </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Wet Season: May-October</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Dry Season: November-April</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3670300"/>
            <a:ext cx="3443287"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94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Culture</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3"/>
          <p:cNvSpPr/>
          <p:nvPr/>
        </p:nvSpPr>
        <p:spPr>
          <a:xfrm>
            <a:off x="541338" y="1323975"/>
            <a:ext cx="8075612" cy="236061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Spanish is the most spoken language in Mexico.</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Mexico hosts the largest number of Native American language speakers in North America.</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largest religion in Mexico is the Roman Catholic religion.</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Football is the most popular team sport in Mexico.</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270993">
            <a:off x="4608513" y="3875088"/>
            <a:ext cx="17446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313" y="4070350"/>
            <a:ext cx="17240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93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Mexican Food</a:t>
            </a:r>
            <a:r>
              <a:rPr lang="en-US" altLang="en-US" sz="3600" b="1" dirty="0">
                <a:latin typeface="Twinkl Sb"/>
                <a:ea typeface="Twinkl" pitchFamily="2" charset="0"/>
                <a:cs typeface="Twinkl" pitchFamily="2" charset="0"/>
              </a:rPr>
              <a:t> </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41338" y="1323975"/>
            <a:ext cx="8075612" cy="236061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Mole: a general name for a variety of different sauces used in Mexican cooking.</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Corn is a very important staple in Mexican food. It is used in a multitude of Mexican dishes but most commonly in the form of tortillas.</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Popular Mexican cuisine includes tacos, enchiladas, </a:t>
            </a:r>
            <a:r>
              <a:rPr lang="en-US" dirty="0" err="1">
                <a:latin typeface="+mn-lt"/>
                <a:cs typeface="Twinkl"/>
              </a:rPr>
              <a:t>elote</a:t>
            </a:r>
            <a:r>
              <a:rPr lang="en-US" dirty="0">
                <a:latin typeface="+mn-lt"/>
                <a:cs typeface="Twinkl"/>
              </a:rPr>
              <a:t>, guacamole, and tamales.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3836988"/>
            <a:ext cx="22685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3563938"/>
            <a:ext cx="19113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25" y="3875088"/>
            <a:ext cx="20812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5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Holidays &amp; Celebrations</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28638" y="1438275"/>
            <a:ext cx="8075612" cy="4300390"/>
          </a:xfrm>
          <a:prstGeom prst="rect">
            <a:avLst/>
          </a:prstGeom>
        </p:spPr>
        <p:txBody>
          <a:bodyPr lIns="0" tIns="72000" rIns="0" bIns="72000">
            <a:spAutoFit/>
          </a:bodyPr>
          <a:lstStyle/>
          <a:p>
            <a:pPr eaLnBrk="1" fontAlgn="auto" hangingPunct="1">
              <a:spcBef>
                <a:spcPts val="0"/>
              </a:spcBef>
              <a:spcAft>
                <a:spcPts val="0"/>
              </a:spcAft>
              <a:defRPr/>
            </a:pPr>
            <a:r>
              <a:rPr lang="en-US" b="1" dirty="0" err="1">
                <a:latin typeface="+mn-lt"/>
                <a:cs typeface="Twinkl"/>
              </a:rPr>
              <a:t>Dia</a:t>
            </a:r>
            <a:r>
              <a:rPr lang="en-US" b="1" dirty="0">
                <a:latin typeface="+mn-lt"/>
                <a:cs typeface="Twinkl"/>
              </a:rPr>
              <a:t> de </a:t>
            </a:r>
            <a:r>
              <a:rPr lang="en-US" b="1" dirty="0" err="1">
                <a:latin typeface="+mn-lt"/>
                <a:cs typeface="Twinkl"/>
              </a:rPr>
              <a:t>los</a:t>
            </a:r>
            <a:r>
              <a:rPr lang="en-US" b="1" dirty="0">
                <a:latin typeface="+mn-lt"/>
                <a:cs typeface="Twinkl"/>
              </a:rPr>
              <a:t> </a:t>
            </a:r>
            <a:r>
              <a:rPr lang="en-US" b="1" dirty="0" err="1">
                <a:latin typeface="+mn-lt"/>
                <a:cs typeface="Twinkl"/>
              </a:rPr>
              <a:t>Muertos</a:t>
            </a:r>
            <a:r>
              <a:rPr lang="en-US" b="1" dirty="0">
                <a:latin typeface="+mn-lt"/>
                <a:cs typeface="Twinkl"/>
              </a:rPr>
              <a:t> (Day of the Dead): </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November 1</a:t>
            </a:r>
            <a:r>
              <a:rPr lang="en-US" baseline="30000" dirty="0">
                <a:latin typeface="+mn-lt"/>
                <a:cs typeface="Twinkl"/>
              </a:rPr>
              <a:t>st</a:t>
            </a:r>
            <a:r>
              <a:rPr lang="en-US" dirty="0">
                <a:latin typeface="+mn-lt"/>
                <a:cs typeface="Twinkl"/>
              </a:rPr>
              <a:t> – 2</a:t>
            </a:r>
            <a:r>
              <a:rPr lang="en-US" baseline="30000" dirty="0">
                <a:latin typeface="+mn-lt"/>
                <a:cs typeface="Twinkl"/>
              </a:rPr>
              <a:t>nd</a:t>
            </a:r>
            <a:r>
              <a:rPr lang="en-US" dirty="0">
                <a:latin typeface="+mn-lt"/>
                <a:cs typeface="Twinkl"/>
              </a:rPr>
              <a:t> each year.</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A time to remember and celebrate loved ones who have passed away.</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GB" dirty="0">
                <a:latin typeface="+mn-lt"/>
                <a:cs typeface="Twinkl"/>
              </a:rPr>
              <a:t>Altars are created and decorated with </a:t>
            </a:r>
            <a:r>
              <a:rPr lang="en-GB" dirty="0" err="1">
                <a:latin typeface="+mn-lt"/>
                <a:cs typeface="Twinkl"/>
              </a:rPr>
              <a:t>favorite</a:t>
            </a:r>
            <a:r>
              <a:rPr lang="en-GB" dirty="0">
                <a:latin typeface="+mn-lt"/>
                <a:cs typeface="Twinkl"/>
              </a:rPr>
              <a:t> items and food of the deceased as a way to entice them to return.</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Sugar Skulls: one of the most well-known Day of the Dead decorations. These little decorations are typically made from granulated white sugar and decorated with bright patterns.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err="1">
                <a:latin typeface="+mn-lt"/>
                <a:cs typeface="Twinkl"/>
              </a:rPr>
              <a:t>Calaca</a:t>
            </a:r>
            <a:r>
              <a:rPr lang="en-US" dirty="0">
                <a:latin typeface="+mn-lt"/>
                <a:cs typeface="Twinkl"/>
              </a:rPr>
              <a:t>: these skeletons are a very popular Day of the Dead tradition. They are often adorned with marigold and foliage and are meant to be joyful rather than scary. </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530225"/>
            <a:ext cx="1403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Holidays &amp; Celebrations</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28638" y="1406525"/>
            <a:ext cx="8075612" cy="3192463"/>
          </a:xfrm>
          <a:prstGeom prst="rect">
            <a:avLst/>
          </a:prstGeom>
        </p:spPr>
        <p:txBody>
          <a:bodyPr lIns="0" tIns="72000" rIns="0" bIns="72000">
            <a:spAutoFit/>
          </a:bodyPr>
          <a:lstStyle/>
          <a:p>
            <a:pPr eaLnBrk="1" fontAlgn="auto" hangingPunct="1">
              <a:spcBef>
                <a:spcPts val="0"/>
              </a:spcBef>
              <a:spcAft>
                <a:spcPts val="0"/>
              </a:spcAft>
              <a:defRPr/>
            </a:pPr>
            <a:r>
              <a:rPr lang="en-US" b="1" dirty="0">
                <a:latin typeface="+mn-lt"/>
                <a:cs typeface="Twinkl"/>
              </a:rPr>
              <a:t>Diez y </a:t>
            </a:r>
            <a:r>
              <a:rPr lang="en-US" b="1" dirty="0" err="1">
                <a:latin typeface="+mn-lt"/>
                <a:cs typeface="Twinkl"/>
              </a:rPr>
              <a:t>Seis</a:t>
            </a:r>
            <a:r>
              <a:rPr lang="en-US" b="1" dirty="0">
                <a:latin typeface="+mn-lt"/>
                <a:cs typeface="Twinkl"/>
              </a:rPr>
              <a:t>: Mexico’s Independence Day</a:t>
            </a: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September 16</a:t>
            </a:r>
            <a:r>
              <a:rPr lang="en-US" baseline="30000" dirty="0">
                <a:latin typeface="+mn-lt"/>
                <a:cs typeface="Twinkl"/>
              </a:rPr>
              <a:t>th</a:t>
            </a:r>
            <a:r>
              <a:rPr lang="en-US" dirty="0">
                <a:latin typeface="+mn-lt"/>
                <a:cs typeface="Twinkl"/>
              </a:rPr>
              <a:t>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On September 16, 1810, Father Miguel Hidalgo </a:t>
            </a:r>
            <a:br>
              <a:rPr lang="en-US" dirty="0">
                <a:latin typeface="+mn-lt"/>
                <a:cs typeface="Twinkl"/>
              </a:rPr>
            </a:br>
            <a:r>
              <a:rPr lang="en-US" dirty="0">
                <a:latin typeface="+mn-lt"/>
                <a:cs typeface="Twinkl"/>
              </a:rPr>
              <a:t>began a revolt against the Spanish rule.</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Cry of Dolores: first spoken by Hidalgo in the town of Dolores,</a:t>
            </a:r>
            <a:br>
              <a:rPr lang="en-US" dirty="0">
                <a:latin typeface="+mn-lt"/>
                <a:cs typeface="Twinkl"/>
              </a:rPr>
            </a:br>
            <a:r>
              <a:rPr lang="en-US" dirty="0">
                <a:latin typeface="+mn-lt"/>
                <a:cs typeface="Twinkl"/>
              </a:rPr>
              <a:t> it is considered to be the war cry of the Mexican War of </a:t>
            </a:r>
            <a:r>
              <a:rPr lang="en-GB" dirty="0">
                <a:latin typeface="+mn-lt"/>
                <a:cs typeface="Twinkl"/>
              </a:rPr>
              <a:t>I</a:t>
            </a:r>
            <a:r>
              <a:rPr lang="en-GB" dirty="0"/>
              <a:t>ndependence</a:t>
            </a:r>
            <a:r>
              <a:rPr lang="en-US" dirty="0">
                <a:latin typeface="+mn-lt"/>
                <a:cs typeface="Twinkl"/>
              </a:rPr>
              <a:t>.</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Celebrated with fiestas (parties) and celebrations similar to those of July 4</a:t>
            </a:r>
            <a:r>
              <a:rPr lang="en-US" baseline="30000" dirty="0">
                <a:latin typeface="+mn-lt"/>
                <a:cs typeface="Twinkl"/>
              </a:rPr>
              <a:t>th</a:t>
            </a:r>
            <a:r>
              <a:rPr lang="en-US" dirty="0">
                <a:latin typeface="+mn-lt"/>
                <a:cs typeface="Twinkl"/>
              </a:rPr>
              <a:t> in the United States.</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3" y="4419600"/>
            <a:ext cx="184626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6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spcBef>
                <a:spcPct val="0"/>
              </a:spcBef>
              <a:buFontTx/>
              <a:buNone/>
            </a:pPr>
            <a:br>
              <a:rPr lang="en-US" altLang="en-US" sz="3600" b="1" dirty="0">
                <a:ea typeface="Twinkl" pitchFamily="2" charset="0"/>
                <a:cs typeface="Twinkl" pitchFamily="2" charset="0"/>
              </a:rPr>
            </a:br>
            <a:r>
              <a:rPr lang="en-GB" altLang="en-US" sz="3600" b="1" dirty="0">
                <a:ea typeface="Twinkl" pitchFamily="2" charset="0"/>
                <a:cs typeface="Twinkl" pitchFamily="2" charset="0"/>
              </a:rPr>
              <a:t>Would you like to travel to Mexico? Why or why not?</a:t>
            </a:r>
            <a:endParaRPr lang="en-GB" altLang="en-US" sz="3600" b="1" dirty="0">
              <a:solidFill>
                <a:srgbClr val="242424"/>
              </a:solidFill>
              <a:ea typeface="Twinkl" pitchFamily="2" charset="0"/>
              <a:cs typeface="Twinkl" pitchFamily="2" charset="0"/>
            </a:endParaRPr>
          </a:p>
        </p:txBody>
      </p:sp>
      <p:pic>
        <p:nvPicPr>
          <p:cNvPr id="4" name="Picture 3"/>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265721" y="1930646"/>
            <a:ext cx="6601401" cy="3678017"/>
          </a:xfrm>
          <a:prstGeom prst="rect">
            <a:avLst/>
          </a:prstGeom>
        </p:spPr>
      </p:pic>
    </p:spTree>
    <p:extLst>
      <p:ext uri="{BB962C8B-B14F-4D97-AF65-F5344CB8AC3E}">
        <p14:creationId xmlns:p14="http://schemas.microsoft.com/office/powerpoint/2010/main" val="217211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KWL Chart All About Mexico </a:t>
            </a:r>
            <a:endParaRPr lang="en-GB" sz="3600" dirty="0">
              <a:solidFill>
                <a:srgbClr val="242424"/>
              </a:solidFill>
              <a:latin typeface="+mn-lt"/>
            </a:endParaRPr>
          </a:p>
        </p:txBody>
      </p:sp>
      <p:graphicFrame>
        <p:nvGraphicFramePr>
          <p:cNvPr id="7" name="Table 6"/>
          <p:cNvGraphicFramePr>
            <a:graphicFrameLocks noGrp="1"/>
          </p:cNvGraphicFramePr>
          <p:nvPr/>
        </p:nvGraphicFramePr>
        <p:xfrm>
          <a:off x="725488" y="1527175"/>
          <a:ext cx="7681911" cy="4618038"/>
        </p:xfrm>
        <a:graphic>
          <a:graphicData uri="http://schemas.openxmlformats.org/drawingml/2006/table">
            <a:tbl>
              <a:tblPr firstRow="1" bandRow="1">
                <a:tableStyleId>{5C22544A-7EE6-4342-B048-85BDC9FD1C3A}</a:tableStyleId>
              </a:tblPr>
              <a:tblGrid>
                <a:gridCol w="2560637">
                  <a:extLst>
                    <a:ext uri="{9D8B030D-6E8A-4147-A177-3AD203B41FA5}">
                      <a16:colId xmlns:a16="http://schemas.microsoft.com/office/drawing/2014/main" val="1459759798"/>
                    </a:ext>
                  </a:extLst>
                </a:gridCol>
                <a:gridCol w="2560637">
                  <a:extLst>
                    <a:ext uri="{9D8B030D-6E8A-4147-A177-3AD203B41FA5}">
                      <a16:colId xmlns:a16="http://schemas.microsoft.com/office/drawing/2014/main" val="1976525565"/>
                    </a:ext>
                  </a:extLst>
                </a:gridCol>
                <a:gridCol w="2560637">
                  <a:extLst>
                    <a:ext uri="{9D8B030D-6E8A-4147-A177-3AD203B41FA5}">
                      <a16:colId xmlns:a16="http://schemas.microsoft.com/office/drawing/2014/main" val="3814131226"/>
                    </a:ext>
                  </a:extLst>
                </a:gridCol>
              </a:tblGrid>
              <a:tr h="640132">
                <a:tc>
                  <a:txBody>
                    <a:bodyPr/>
                    <a:lstStyle/>
                    <a:p>
                      <a:pPr algn="ctr"/>
                      <a:r>
                        <a:rPr lang="en-US" sz="1800" dirty="0">
                          <a:solidFill>
                            <a:srgbClr val="242424"/>
                          </a:solidFill>
                          <a:latin typeface="Twinkl"/>
                          <a:cs typeface="Twinkl"/>
                        </a:rPr>
                        <a:t>What I know</a:t>
                      </a: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242424"/>
                          </a:solidFill>
                          <a:latin typeface="Twinkl"/>
                          <a:cs typeface="Twinkl"/>
                        </a:rPr>
                        <a:t>What I would like </a:t>
                      </a:r>
                      <a:br>
                        <a:rPr lang="en-US" sz="1800" dirty="0">
                          <a:solidFill>
                            <a:srgbClr val="242424"/>
                          </a:solidFill>
                          <a:latin typeface="Twinkl"/>
                          <a:cs typeface="Twinkl"/>
                        </a:rPr>
                      </a:br>
                      <a:r>
                        <a:rPr lang="en-US" sz="1800" dirty="0">
                          <a:solidFill>
                            <a:srgbClr val="242424"/>
                          </a:solidFill>
                          <a:latin typeface="Twinkl"/>
                          <a:cs typeface="Twinkl"/>
                        </a:rPr>
                        <a:t>to know</a:t>
                      </a: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242424"/>
                          </a:solidFill>
                          <a:latin typeface="Twinkl"/>
                          <a:cs typeface="Twinkl"/>
                        </a:rPr>
                        <a:t>What</a:t>
                      </a:r>
                      <a:r>
                        <a:rPr lang="en-US" sz="1800" baseline="0" dirty="0">
                          <a:solidFill>
                            <a:srgbClr val="242424"/>
                          </a:solidFill>
                          <a:latin typeface="Twinkl"/>
                          <a:cs typeface="Twinkl"/>
                        </a:rPr>
                        <a:t> I have learned</a:t>
                      </a:r>
                      <a:endParaRPr lang="en-US" sz="1800" dirty="0">
                        <a:solidFill>
                          <a:srgbClr val="242424"/>
                        </a:solidFill>
                        <a:latin typeface="Twinkl"/>
                        <a:cs typeface="Twinkl"/>
                      </a:endParaRP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72826"/>
                  </a:ext>
                </a:extLst>
              </a:tr>
              <a:tr h="3977906">
                <a:tc>
                  <a:txBody>
                    <a:bodyPr/>
                    <a:lstStyle/>
                    <a:p>
                      <a:endParaRPr lang="en-GB" sz="180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638694"/>
                  </a:ext>
                </a:extLst>
              </a:tr>
            </a:tbl>
          </a:graphicData>
        </a:graphic>
      </p:graphicFrame>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History Timeline </a:t>
            </a:r>
            <a:endParaRPr lang="en-GB" sz="3600" dirty="0">
              <a:solidFill>
                <a:srgbClr val="242424"/>
              </a:solidFill>
              <a:latin typeface="+mn-lt"/>
            </a:endParaRPr>
          </a:p>
        </p:txBody>
      </p:sp>
      <p:sp>
        <p:nvSpPr>
          <p:cNvPr id="4" name="Rectangle 3"/>
          <p:cNvSpPr/>
          <p:nvPr/>
        </p:nvSpPr>
        <p:spPr>
          <a:xfrm>
            <a:off x="755650" y="1368425"/>
            <a:ext cx="7632700" cy="457676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1500-400 BC: Mexico’s first major civilization, the Olmecs, emerge.</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AD 300-900: Classic Period: Teotihuacán and Mayan </a:t>
            </a:r>
            <a:br>
              <a:rPr lang="en-US" dirty="0">
                <a:latin typeface="+mn-lt"/>
                <a:cs typeface="Twinkl"/>
              </a:rPr>
            </a:br>
            <a:r>
              <a:rPr lang="en-US" dirty="0">
                <a:latin typeface="+mn-lt"/>
                <a:cs typeface="Twinkl"/>
              </a:rPr>
              <a:t>civilizations thrive.</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1325-1428: The Aztecs migrate to Mexico’s central valley and gradually establish as the most powerful force in central Mexico.</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1517: The first Europeans visit Mexico.</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1519-1521: </a:t>
            </a:r>
            <a:r>
              <a:rPr lang="en-US" dirty="0" err="1">
                <a:latin typeface="+mn-lt"/>
                <a:cs typeface="Twinkl"/>
              </a:rPr>
              <a:t>Hernán</a:t>
            </a:r>
            <a:r>
              <a:rPr lang="en-US" dirty="0">
                <a:latin typeface="+mn-lt"/>
                <a:cs typeface="Twinkl"/>
              </a:rPr>
              <a:t> Cortés arrives with troops and conquers Mexico. The Aztec capital of Tenochtitlan is destroyed. Mexico City is rebuilt on the remains.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1521-1820: Mexico is under Spanish rule and is included in the Viceroyalty of New Spain. </a:t>
            </a:r>
          </a:p>
        </p:txBody>
      </p:sp>
    </p:spTree>
    <p:extLst>
      <p:ext uri="{BB962C8B-B14F-4D97-AF65-F5344CB8AC3E}">
        <p14:creationId xmlns:p14="http://schemas.microsoft.com/office/powerpoint/2010/main" val="334535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History Timeline </a:t>
            </a:r>
            <a:endParaRPr lang="en-GB" sz="3600" dirty="0">
              <a:solidFill>
                <a:srgbClr val="242424"/>
              </a:solidFill>
              <a:latin typeface="+mn-lt"/>
            </a:endParaRPr>
          </a:p>
        </p:txBody>
      </p:sp>
      <p:sp>
        <p:nvSpPr>
          <p:cNvPr id="4" name="Rectangle 3"/>
          <p:cNvSpPr/>
          <p:nvPr/>
        </p:nvSpPr>
        <p:spPr>
          <a:xfrm>
            <a:off x="755650" y="1357313"/>
            <a:ext cx="7632700" cy="4854575"/>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1810-1821: The “Cry of Dolores” spoken by Catholic priest, Miguel Hidalgo y Costilla, sparks revolt against Spanish control. The Mexican War of Independence rages on until 1821.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is-IS" dirty="0">
                <a:latin typeface="+mn-lt"/>
              </a:rPr>
              <a:t>August 24, 1821</a:t>
            </a:r>
            <a:r>
              <a:rPr lang="en-US" dirty="0">
                <a:latin typeface="+mn-lt"/>
                <a:cs typeface="Twinkl"/>
              </a:rPr>
              <a:t>: Mexico finally gains independence from Spain in 1821.</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1846-1848: Mexican-American War.</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1910-1920:  Mexican Revolution ends in the establishment of a constitutional republic.</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1942: Mexico declares war on Germany and Japan.</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1968: Mexico hosts the Olympic Games.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1985: Massive earthquake hits Mexico City, approximately 10,000 were killed.  </a:t>
            </a:r>
          </a:p>
        </p:txBody>
      </p:sp>
    </p:spTree>
    <p:extLst>
      <p:ext uri="{BB962C8B-B14F-4D97-AF65-F5344CB8AC3E}">
        <p14:creationId xmlns:p14="http://schemas.microsoft.com/office/powerpoint/2010/main" val="76006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Flag</a:t>
            </a:r>
            <a:endParaRPr lang="en-GB" sz="3600" dirty="0">
              <a:solidFill>
                <a:srgbClr val="242424"/>
              </a:solidFill>
              <a:latin typeface="+mn-lt"/>
            </a:endParaRPr>
          </a:p>
        </p:txBody>
      </p:sp>
      <p:sp>
        <p:nvSpPr>
          <p:cNvPr id="4" name="Rectangle 3"/>
          <p:cNvSpPr/>
          <p:nvPr/>
        </p:nvSpPr>
        <p:spPr>
          <a:xfrm>
            <a:off x="755650" y="1323975"/>
            <a:ext cx="7632700" cy="2084388"/>
          </a:xfrm>
          <a:prstGeom prst="rect">
            <a:avLst/>
          </a:prstGeom>
        </p:spPr>
        <p:txBody>
          <a:bodyPr lIns="0" tIns="72000" rIns="0" bIns="72000">
            <a:spAutoFit/>
          </a:bodyPr>
          <a:lstStyle/>
          <a:p>
            <a:pPr eaLnBrk="1" fontAlgn="auto" hangingPunct="1">
              <a:spcBef>
                <a:spcPts val="0"/>
              </a:spcBef>
              <a:spcAft>
                <a:spcPts val="0"/>
              </a:spcAft>
              <a:defRPr/>
            </a:pPr>
            <a:r>
              <a:rPr lang="en-US" dirty="0">
                <a:latin typeface="+mn-lt"/>
                <a:cs typeface="Twinkl"/>
              </a:rPr>
              <a:t>Green, white, and red with the national coat of arms in the center of the white stripe.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Green Stripe: hope</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White Stripe: unity </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Red Stripe: blood of heroes</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l="2882" t="3629" r="2023" b="3714"/>
          <a:stretch>
            <a:fillRect/>
          </a:stretch>
        </p:blipFill>
        <p:spPr bwMode="auto">
          <a:xfrm>
            <a:off x="2439988" y="3298825"/>
            <a:ext cx="4252912" cy="2711450"/>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8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pic>
        <p:nvPicPr>
          <p:cNvPr id="5" name="Picture 4"/>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627880" y="1314111"/>
            <a:ext cx="6267381" cy="3895376"/>
          </a:xfrm>
          <a:prstGeom prst="rect">
            <a:avLst/>
          </a:prstGeom>
        </p:spPr>
      </p:pic>
      <p:sp>
        <p:nvSpPr>
          <p:cNvPr id="6" name="Rectangle 7"/>
          <p:cNvSpPr>
            <a:spLocks/>
          </p:cNvSpPr>
          <p:nvPr/>
        </p:nvSpPr>
        <p:spPr bwMode="auto">
          <a:xfrm>
            <a:off x="584200" y="5226050"/>
            <a:ext cx="4913313" cy="1049338"/>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US" altLang="en-US" dirty="0">
                <a:solidFill>
                  <a:schemeClr val="tx1"/>
                </a:solidFill>
                <a:ea typeface="Twinkl" pitchFamily="2" charset="0"/>
                <a:cs typeface="Twinkl" pitchFamily="2" charset="0"/>
              </a:rPr>
              <a:t>Located on the continent of North America </a:t>
            </a:r>
          </a:p>
          <a:p>
            <a:pPr eaLnBrk="1" hangingPunct="1">
              <a:lnSpc>
                <a:spcPct val="100000"/>
              </a:lnSpc>
              <a:spcBef>
                <a:spcPct val="0"/>
              </a:spcBef>
            </a:pPr>
            <a:r>
              <a:rPr lang="en-US" altLang="en-US" dirty="0">
                <a:solidFill>
                  <a:schemeClr val="tx1"/>
                </a:solidFill>
                <a:ea typeface="Twinkl" pitchFamily="2" charset="0"/>
                <a:cs typeface="Twinkl" pitchFamily="2" charset="0"/>
              </a:rPr>
              <a:t>Official name is United Mexican States </a:t>
            </a:r>
          </a:p>
          <a:p>
            <a:pPr eaLnBrk="1" hangingPunct="1">
              <a:lnSpc>
                <a:spcPct val="100000"/>
              </a:lnSpc>
              <a:spcBef>
                <a:spcPct val="0"/>
              </a:spcBef>
            </a:pPr>
            <a:r>
              <a:rPr lang="en-US" altLang="en-US" dirty="0">
                <a:solidFill>
                  <a:schemeClr val="tx1"/>
                </a:solidFill>
                <a:ea typeface="Twinkl" pitchFamily="2" charset="0"/>
                <a:cs typeface="Twinkl" pitchFamily="2" charset="0"/>
              </a:rPr>
              <a:t>Capital City: Mexico City</a:t>
            </a:r>
          </a:p>
        </p:txBody>
      </p:sp>
    </p:spTree>
    <p:extLst>
      <p:ext uri="{BB962C8B-B14F-4D97-AF65-F5344CB8AC3E}">
        <p14:creationId xmlns:p14="http://schemas.microsoft.com/office/powerpoint/2010/main" val="367842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pic>
        <p:nvPicPr>
          <p:cNvPr id="4" name="Picture 3"/>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725549" y="1288575"/>
            <a:ext cx="6060886" cy="3376865"/>
          </a:xfrm>
          <a:prstGeom prst="rect">
            <a:avLst/>
          </a:prstGeom>
        </p:spPr>
      </p:pic>
      <p:sp>
        <p:nvSpPr>
          <p:cNvPr id="5" name="Rectangle 7"/>
          <p:cNvSpPr>
            <a:spLocks/>
          </p:cNvSpPr>
          <p:nvPr/>
        </p:nvSpPr>
        <p:spPr bwMode="auto">
          <a:xfrm>
            <a:off x="612775" y="4865688"/>
            <a:ext cx="7907338" cy="1325562"/>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US" altLang="en-US" dirty="0">
                <a:solidFill>
                  <a:schemeClr val="tx1"/>
                </a:solidFill>
                <a:ea typeface="Twinkl" pitchFamily="2" charset="0"/>
                <a:cs typeface="Twinkl" pitchFamily="2" charset="0"/>
              </a:rPr>
              <a:t>Third largest country in Latin America </a:t>
            </a:r>
          </a:p>
          <a:p>
            <a:pPr eaLnBrk="1" hangingPunct="1">
              <a:lnSpc>
                <a:spcPct val="100000"/>
              </a:lnSpc>
              <a:spcBef>
                <a:spcPct val="0"/>
              </a:spcBef>
            </a:pPr>
            <a:r>
              <a:rPr lang="en-US" altLang="en-US" dirty="0">
                <a:solidFill>
                  <a:schemeClr val="tx1"/>
                </a:solidFill>
                <a:ea typeface="Twinkl" pitchFamily="2" charset="0"/>
                <a:cs typeface="Twinkl" pitchFamily="2" charset="0"/>
              </a:rPr>
              <a:t>14</a:t>
            </a:r>
            <a:r>
              <a:rPr lang="en-US" altLang="en-US" baseline="30000" dirty="0">
                <a:solidFill>
                  <a:schemeClr val="tx1"/>
                </a:solidFill>
                <a:ea typeface="Twinkl" pitchFamily="2" charset="0"/>
                <a:cs typeface="Twinkl" pitchFamily="2" charset="0"/>
              </a:rPr>
              <a:t>th</a:t>
            </a:r>
            <a:r>
              <a:rPr lang="en-US" altLang="en-US" dirty="0">
                <a:solidFill>
                  <a:schemeClr val="tx1"/>
                </a:solidFill>
                <a:ea typeface="Twinkl" pitchFamily="2" charset="0"/>
                <a:cs typeface="Twinkl" pitchFamily="2" charset="0"/>
              </a:rPr>
              <a:t> largest nation in the world </a:t>
            </a:r>
          </a:p>
          <a:p>
            <a:pPr eaLnBrk="1" hangingPunct="1">
              <a:lnSpc>
                <a:spcPct val="100000"/>
              </a:lnSpc>
              <a:spcBef>
                <a:spcPct val="0"/>
              </a:spcBef>
            </a:pPr>
            <a:r>
              <a:rPr lang="en-US" altLang="en-US" dirty="0">
                <a:solidFill>
                  <a:schemeClr val="tx1"/>
                </a:solidFill>
                <a:ea typeface="Twinkl" pitchFamily="2" charset="0"/>
                <a:cs typeface="Twinkl" pitchFamily="2" charset="0"/>
              </a:rPr>
              <a:t>Borders the United States of America, Guatemala, and Belize </a:t>
            </a:r>
          </a:p>
          <a:p>
            <a:pPr eaLnBrk="1" hangingPunct="1">
              <a:lnSpc>
                <a:spcPct val="100000"/>
              </a:lnSpc>
              <a:spcBef>
                <a:spcPct val="0"/>
              </a:spcBef>
            </a:pPr>
            <a:r>
              <a:rPr lang="en-US" altLang="en-US" dirty="0">
                <a:solidFill>
                  <a:schemeClr val="tx1"/>
                </a:solidFill>
                <a:ea typeface="Twinkl" pitchFamily="2" charset="0"/>
                <a:cs typeface="Twinkl" pitchFamily="2" charset="0"/>
              </a:rPr>
              <a:t>Surrounded by the Pacific Ocean, Gulf of Mexico, and the Caribbean Sea </a:t>
            </a:r>
          </a:p>
        </p:txBody>
      </p:sp>
    </p:spTree>
    <p:extLst>
      <p:ext uri="{BB962C8B-B14F-4D97-AF65-F5344CB8AC3E}">
        <p14:creationId xmlns:p14="http://schemas.microsoft.com/office/powerpoint/2010/main" val="25069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sp>
        <p:nvSpPr>
          <p:cNvPr id="4" name="Rectangle 3"/>
          <p:cNvSpPr/>
          <p:nvPr/>
        </p:nvSpPr>
        <p:spPr>
          <a:xfrm>
            <a:off x="755650" y="1357313"/>
            <a:ext cx="7632700" cy="2915395"/>
          </a:xfrm>
          <a:prstGeom prst="rect">
            <a:avLst/>
          </a:prstGeom>
        </p:spPr>
        <p:txBody>
          <a:bodyPr lIns="0" tIns="72000" rIns="0" bIns="72000">
            <a:spAutoFit/>
          </a:bodyPr>
          <a:lstStyle/>
          <a:p>
            <a:pPr eaLnBrk="1" fontAlgn="auto" hangingPunct="1">
              <a:spcBef>
                <a:spcPts val="0"/>
              </a:spcBef>
              <a:spcAft>
                <a:spcPts val="0"/>
              </a:spcAft>
              <a:defRPr/>
            </a:pPr>
            <a:r>
              <a:rPr lang="en-US" b="1" dirty="0">
                <a:latin typeface="+mn-lt"/>
              </a:rPr>
              <a:t>Capital: Mexico City </a:t>
            </a:r>
            <a:endParaRPr lang="en-US" b="1" dirty="0">
              <a:latin typeface="+mn-lt"/>
              <a:cs typeface="Twinkl"/>
            </a:endParaRP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Most populated city in Mexico</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Located in the Valley of Mexico</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Oldest capital city in North and South America</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Largest Spanish-speaking city in the world</a:t>
            </a:r>
          </a:p>
          <a:p>
            <a:pPr marL="285750" indent="-285750" eaLnBrk="1" fontAlgn="auto" hangingPunct="1">
              <a:spcBef>
                <a:spcPts val="0"/>
              </a:spcBef>
              <a:spcAft>
                <a:spcPts val="0"/>
              </a:spcAft>
              <a:buFont typeface="Arial"/>
              <a:buChar char="•"/>
              <a:defRPr/>
            </a:pPr>
            <a:endParaRPr lang="en-US" dirty="0">
              <a:latin typeface="+mn-lt"/>
              <a:cs typeface="Twink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1027112"/>
            <a:ext cx="2449513"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46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Physical Features</a:t>
            </a:r>
            <a:endParaRPr lang="en-GB" altLang="en-US" sz="3600" b="1" dirty="0">
              <a:solidFill>
                <a:srgbClr val="242424"/>
              </a:solidFill>
              <a:ea typeface="Twinkl" pitchFamily="2" charset="0"/>
              <a:cs typeface="Twinkl" pitchFamily="2" charset="0"/>
            </a:endParaRPr>
          </a:p>
        </p:txBody>
      </p:sp>
      <p:sp>
        <p:nvSpPr>
          <p:cNvPr id="7" name="Rectangle 5"/>
          <p:cNvSpPr>
            <a:spLocks noChangeArrowheads="1"/>
          </p:cNvSpPr>
          <p:nvPr/>
        </p:nvSpPr>
        <p:spPr bwMode="auto">
          <a:xfrm>
            <a:off x="749300" y="1525588"/>
            <a:ext cx="76327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a:solidFill>
                  <a:schemeClr val="tx1"/>
                </a:solidFill>
                <a:ea typeface="Twinkl" pitchFamily="2" charset="0"/>
                <a:cs typeface="Twinkl" pitchFamily="2" charset="0"/>
              </a:rPr>
              <a:t>Copper Canyon: </a:t>
            </a:r>
            <a:r>
              <a:rPr lang="en-US" altLang="en-US" dirty="0">
                <a:solidFill>
                  <a:schemeClr val="tx1"/>
                </a:solidFill>
                <a:ea typeface="Twinkl" pitchFamily="2" charset="0"/>
                <a:cs typeface="Twinkl" pitchFamily="2" charset="0"/>
              </a:rPr>
              <a:t>large group of canyons located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northwestern Mexico includes </a:t>
            </a:r>
            <a:r>
              <a:rPr lang="en-US" altLang="en-US" dirty="0" err="1">
                <a:solidFill>
                  <a:schemeClr val="tx1"/>
                </a:solidFill>
                <a:ea typeface="Twinkl" pitchFamily="2" charset="0"/>
                <a:cs typeface="Twinkl" pitchFamily="2" charset="0"/>
              </a:rPr>
              <a:t>Basaseachic</a:t>
            </a:r>
            <a:r>
              <a:rPr lang="en-US" altLang="en-US" dirty="0">
                <a:solidFill>
                  <a:schemeClr val="tx1"/>
                </a:solidFill>
                <a:ea typeface="Twinkl" pitchFamily="2" charset="0"/>
                <a:cs typeface="Twinkl" pitchFamily="2" charset="0"/>
              </a:rPr>
              <a:t> Falls,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Mexico’s second-highest waterfall</a:t>
            </a:r>
          </a:p>
          <a:p>
            <a:pPr eaLnBrk="1" hangingPunct="1">
              <a:lnSpc>
                <a:spcPct val="100000"/>
              </a:lnSpc>
              <a:spcBef>
                <a:spcPct val="0"/>
              </a:spcBef>
              <a:buFontTx/>
              <a:buNone/>
            </a:pPr>
            <a:endParaRPr lang="en-US" altLang="en-US" dirty="0">
              <a:solidFill>
                <a:schemeClr val="tx1"/>
              </a:solidFill>
              <a:ea typeface="Twinkl" pitchFamily="2" charset="0"/>
              <a:cs typeface="Twinkl" pitchFamily="2" charset="0"/>
            </a:endParaRPr>
          </a:p>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Chihuahuan</a:t>
            </a:r>
            <a:r>
              <a:rPr lang="en-US" altLang="en-US" b="1" dirty="0">
                <a:solidFill>
                  <a:schemeClr val="tx1"/>
                </a:solidFill>
                <a:ea typeface="Twinkl" pitchFamily="2" charset="0"/>
                <a:cs typeface="Twinkl" pitchFamily="2" charset="0"/>
              </a:rPr>
              <a:t> Desert: </a:t>
            </a:r>
            <a:r>
              <a:rPr lang="en-US" altLang="en-US" dirty="0">
                <a:solidFill>
                  <a:schemeClr val="tx1"/>
                </a:solidFill>
                <a:ea typeface="Twinkl" pitchFamily="2" charset="0"/>
                <a:cs typeface="Twinkl" pitchFamily="2" charset="0"/>
              </a:rPr>
              <a:t>second largest desert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 America</a:t>
            </a:r>
          </a:p>
          <a:p>
            <a:pPr eaLnBrk="1" hangingPunct="1">
              <a:lnSpc>
                <a:spcPct val="100000"/>
              </a:lnSpc>
              <a:spcBef>
                <a:spcPct val="0"/>
              </a:spcBef>
              <a:buFontTx/>
              <a:buNone/>
            </a:pPr>
            <a:r>
              <a:rPr lang="en-US" altLang="en-US" dirty="0">
                <a:solidFill>
                  <a:schemeClr val="tx1"/>
                </a:solidFill>
                <a:ea typeface="Twinkl" pitchFamily="2" charset="0"/>
                <a:cs typeface="Twinkl" pitchFamily="2" charset="0"/>
              </a:rPr>
              <a:t>								</a:t>
            </a:r>
            <a:endParaRPr lang="en-US" altLang="en-US" dirty="0">
              <a:solidFill>
                <a:srgbClr val="FF0000"/>
              </a:solidFill>
              <a:ea typeface="Twinkl" pitchFamily="2" charset="0"/>
              <a:cs typeface="Twinkl" pitchFamily="2" charset="0"/>
            </a:endParaRPr>
          </a:p>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Lacandon</a:t>
            </a:r>
            <a:r>
              <a:rPr lang="en-US" altLang="en-US" b="1" dirty="0">
                <a:solidFill>
                  <a:schemeClr val="tx1"/>
                </a:solidFill>
                <a:ea typeface="Twinkl" pitchFamily="2" charset="0"/>
                <a:cs typeface="Twinkl" pitchFamily="2" charset="0"/>
              </a:rPr>
              <a:t> Jungle: </a:t>
            </a:r>
            <a:r>
              <a:rPr lang="en-US" altLang="en-US" dirty="0">
                <a:solidFill>
                  <a:schemeClr val="tx1"/>
                </a:solidFill>
                <a:ea typeface="Twinkl" pitchFamily="2" charset="0"/>
                <a:cs typeface="Twinkl" pitchFamily="2" charset="0"/>
              </a:rPr>
              <a:t>largest montane rainforest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 America</a:t>
            </a:r>
          </a:p>
        </p:txBody>
      </p:sp>
      <p:pic>
        <p:nvPicPr>
          <p:cNvPr id="8" name="Picture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434254" y="144966"/>
            <a:ext cx="2419814" cy="6594628"/>
          </a:xfrm>
          <a:prstGeom prst="rect">
            <a:avLst/>
          </a:prstGeom>
        </p:spPr>
      </p:pic>
    </p:spTree>
    <p:extLst>
      <p:ext uri="{BB962C8B-B14F-4D97-AF65-F5344CB8AC3E}">
        <p14:creationId xmlns:p14="http://schemas.microsoft.com/office/powerpoint/2010/main" val="114641136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54539AC-FA50-40BB-9D8D-A753FBF5E510}" vid="{8DACF810-3772-463E-B189-732B086EE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TotalTime>
  <Words>699</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Sassoon Infant Rg</vt:lpstr>
      <vt:lpstr>Calibri</vt:lpstr>
      <vt:lpstr>Twinkl</vt:lpstr>
      <vt:lpstr>Arial</vt:lpstr>
      <vt:lpstr>Twinkl Sb</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Jordan Bleakney</dc:creator>
  <cp:lastModifiedBy>Jordan Bleakney</cp:lastModifiedBy>
  <cp:revision>14</cp:revision>
  <dcterms:created xsi:type="dcterms:W3CDTF">2019-04-18T12:45:40Z</dcterms:created>
  <dcterms:modified xsi:type="dcterms:W3CDTF">2019-04-24T16:21:52Z</dcterms:modified>
</cp:coreProperties>
</file>