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5" r:id="rId7"/>
    <p:sldId id="267" r:id="rId8"/>
    <p:sldId id="266" r:id="rId9"/>
    <p:sldId id="261" r:id="rId10"/>
    <p:sldId id="262" r:id="rId11"/>
    <p:sldId id="263" r:id="rId12"/>
    <p:sldId id="264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2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6C52C-FB6C-4CE5-964E-D06A90DC03A2}" type="datetimeFigureOut">
              <a:rPr lang="en-IE" smtClean="0"/>
              <a:pPr/>
              <a:t>18/04/2020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50F1-F9E4-46C5-9760-49C7CB4FB083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79035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6C52C-FB6C-4CE5-964E-D06A90DC03A2}" type="datetimeFigureOut">
              <a:rPr lang="en-IE" smtClean="0"/>
              <a:pPr/>
              <a:t>18/04/2020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50F1-F9E4-46C5-9760-49C7CB4FB083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7569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6C52C-FB6C-4CE5-964E-D06A90DC03A2}" type="datetimeFigureOut">
              <a:rPr lang="en-IE" smtClean="0"/>
              <a:pPr/>
              <a:t>18/04/2020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50F1-F9E4-46C5-9760-49C7CB4FB083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83648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6C52C-FB6C-4CE5-964E-D06A90DC03A2}" type="datetimeFigureOut">
              <a:rPr lang="en-IE" smtClean="0"/>
              <a:pPr/>
              <a:t>18/04/2020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50F1-F9E4-46C5-9760-49C7CB4FB083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09135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6C52C-FB6C-4CE5-964E-D06A90DC03A2}" type="datetimeFigureOut">
              <a:rPr lang="en-IE" smtClean="0"/>
              <a:pPr/>
              <a:t>18/04/2020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50F1-F9E4-46C5-9760-49C7CB4FB083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01911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6C52C-FB6C-4CE5-964E-D06A90DC03A2}" type="datetimeFigureOut">
              <a:rPr lang="en-IE" smtClean="0"/>
              <a:pPr/>
              <a:t>18/04/2020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50F1-F9E4-46C5-9760-49C7CB4FB083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90513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6C52C-FB6C-4CE5-964E-D06A90DC03A2}" type="datetimeFigureOut">
              <a:rPr lang="en-IE" smtClean="0"/>
              <a:pPr/>
              <a:t>18/04/2020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50F1-F9E4-46C5-9760-49C7CB4FB083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11589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6C52C-FB6C-4CE5-964E-D06A90DC03A2}" type="datetimeFigureOut">
              <a:rPr lang="en-IE" smtClean="0"/>
              <a:pPr/>
              <a:t>18/04/2020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50F1-F9E4-46C5-9760-49C7CB4FB083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57520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6C52C-FB6C-4CE5-964E-D06A90DC03A2}" type="datetimeFigureOut">
              <a:rPr lang="en-IE" smtClean="0"/>
              <a:pPr/>
              <a:t>18/04/2020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50F1-F9E4-46C5-9760-49C7CB4FB083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30382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6C52C-FB6C-4CE5-964E-D06A90DC03A2}" type="datetimeFigureOut">
              <a:rPr lang="en-IE" smtClean="0"/>
              <a:pPr/>
              <a:t>18/04/2020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50F1-F9E4-46C5-9760-49C7CB4FB083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9894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6C52C-FB6C-4CE5-964E-D06A90DC03A2}" type="datetimeFigureOut">
              <a:rPr lang="en-IE" smtClean="0"/>
              <a:pPr/>
              <a:t>18/04/2020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50F1-F9E4-46C5-9760-49C7CB4FB083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94985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6C52C-FB6C-4CE5-964E-D06A90DC03A2}" type="datetimeFigureOut">
              <a:rPr lang="en-IE" smtClean="0"/>
              <a:pPr/>
              <a:t>18/04/2020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B50F1-F9E4-46C5-9760-49C7CB4FB083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76493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2.wav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2.wav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2.wav"/><Relationship Id="rId5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2.wav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2.wav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2.wav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2.wav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2.wav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9.png"/><Relationship Id="rId7" Type="http://schemas.openxmlformats.org/officeDocument/2006/relationships/image" Target="../media/image13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1268760"/>
            <a:ext cx="7772400" cy="1470025"/>
          </a:xfrm>
        </p:spPr>
        <p:txBody>
          <a:bodyPr/>
          <a:lstStyle/>
          <a:p>
            <a:r>
              <a:rPr lang="en-IE" dirty="0"/>
              <a:t>Science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3645024"/>
            <a:ext cx="6400800" cy="1752600"/>
          </a:xfrm>
        </p:spPr>
        <p:txBody>
          <a:bodyPr/>
          <a:lstStyle/>
          <a:p>
            <a:r>
              <a:rPr lang="en-IE" dirty="0"/>
              <a:t>What makes us unique?</a:t>
            </a:r>
          </a:p>
        </p:txBody>
      </p:sp>
      <p:pic>
        <p:nvPicPr>
          <p:cNvPr id="8194" name="Picture 2" descr="http://www.freewebs.com/colfaxk12/j04394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3771900" cy="52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376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The blind spot of the eye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4824536" cy="5069160"/>
          </a:xfrm>
        </p:spPr>
        <p:txBody>
          <a:bodyPr/>
          <a:lstStyle/>
          <a:p>
            <a:r>
              <a:rPr lang="en-IE" dirty="0"/>
              <a:t>Every eye has a blind spot. This is where the optic nerve joins the retina of the eye.</a:t>
            </a:r>
          </a:p>
          <a:p>
            <a:r>
              <a:rPr lang="en-IE" dirty="0"/>
              <a:t>You are not normally aware of this with two eyes as it does not happen at the same time with the two eyes!</a:t>
            </a:r>
          </a:p>
        </p:txBody>
      </p:sp>
      <p:pic>
        <p:nvPicPr>
          <p:cNvPr id="5124" name="Picture 4" descr="http://idahoptv.org/dialogue4kids/season6/eyes/images/labeleyes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204864"/>
            <a:ext cx="3285047" cy="319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709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123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IE" u="sng" dirty="0"/>
              <a:t>To discover the blind spot of your eye: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4567" y="1268760"/>
            <a:ext cx="7237962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b="1" dirty="0"/>
              <a:t>1. Make your own</a:t>
            </a:r>
            <a:r>
              <a:rPr lang="en-IE" dirty="0"/>
              <a:t> cross and spot diagram. Hold this page at arm’s length with the cross on the right.</a:t>
            </a:r>
          </a:p>
          <a:p>
            <a:pPr marL="0" indent="0">
              <a:buNone/>
            </a:pPr>
            <a:r>
              <a:rPr lang="en-IE" b="1" dirty="0"/>
              <a:t>2. </a:t>
            </a:r>
            <a:r>
              <a:rPr lang="en-IE" dirty="0"/>
              <a:t>Close your right eye.</a:t>
            </a:r>
          </a:p>
          <a:p>
            <a:pPr marL="0" indent="0">
              <a:buNone/>
            </a:pPr>
            <a:r>
              <a:rPr lang="en-IE" b="1" dirty="0"/>
              <a:t>3. </a:t>
            </a:r>
            <a:r>
              <a:rPr lang="en-IE" dirty="0"/>
              <a:t>While looking only at </a:t>
            </a:r>
          </a:p>
          <a:p>
            <a:pPr marL="0" indent="0">
              <a:buNone/>
            </a:pPr>
            <a:r>
              <a:rPr lang="en-IE" dirty="0"/>
              <a:t> the cross, bring the page </a:t>
            </a:r>
          </a:p>
          <a:p>
            <a:pPr marL="0" indent="0">
              <a:buNone/>
            </a:pPr>
            <a:r>
              <a:rPr lang="en-IE" dirty="0"/>
              <a:t> slowly towards your face.</a:t>
            </a:r>
          </a:p>
        </p:txBody>
      </p:sp>
      <p:pic>
        <p:nvPicPr>
          <p:cNvPr id="4" name="Picture 2" descr="http://visionaryeyecare.files.wordpress.com/2008/08/blindspotgreenyellowjpe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427984" y="3143249"/>
            <a:ext cx="4788024" cy="37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745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What happens?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412776"/>
            <a:ext cx="8003232" cy="2908920"/>
          </a:xfrm>
        </p:spPr>
        <p:txBody>
          <a:bodyPr/>
          <a:lstStyle/>
          <a:p>
            <a:r>
              <a:rPr lang="en-IE" i="1" u="sng" dirty="0"/>
              <a:t>At a certain point the image of the spot will disappear because the light from it is falling on the blind spot of your left eye.</a:t>
            </a:r>
          </a:p>
          <a:p>
            <a:endParaRPr lang="en-IE" dirty="0"/>
          </a:p>
        </p:txBody>
      </p:sp>
      <p:pic>
        <p:nvPicPr>
          <p:cNvPr id="6146" name="Picture 2" descr="http://www.hartnell.edu/smi/SMI%20misc/AnimatedEyes2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068960"/>
            <a:ext cx="3322290" cy="356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38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93309673-568A-44A8-83B5-47E3B65707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Is a Bunny/duck Illusion. Do You See the Bunny and the Duck? </a:t>
            </a:r>
          </a:p>
        </p:txBody>
      </p:sp>
      <p:pic>
        <p:nvPicPr>
          <p:cNvPr id="8195" name="Picture 3" descr="C:\WINDOWS\DESKTOP\Kelly\bunduck.gif">
            <a:extLst>
              <a:ext uri="{FF2B5EF4-FFF2-40B4-BE49-F238E27FC236}">
                <a16:creationId xmlns:a16="http://schemas.microsoft.com/office/drawing/2014/main" id="{A392C310-3159-4CA8-BD38-B556C9D95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97138"/>
            <a:ext cx="8458200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>
            <a:hlinkClick r:id="" action="ppaction://media"/>
            <a:extLst>
              <a:ext uri="{FF2B5EF4-FFF2-40B4-BE49-F238E27FC236}">
                <a16:creationId xmlns:a16="http://schemas.microsoft.com/office/drawing/2014/main" id="{0FBFB55B-5F85-4770-BF5D-EFD7E5FA7E9D}"/>
              </a:ext>
            </a:extLst>
          </p:cNvPr>
          <p:cNvPicPr>
            <a:picLocks noRot="1" noChangeAspect="1" noChangeArrowheads="1"/>
          </p:cNvPicPr>
          <p:nvPr>
            <a:wavAudioFile r:embed="rId1" name="jeopdt98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905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971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6298CE38-294F-44D1-B819-0A871FCDC0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>
                <a:solidFill>
                  <a:schemeClr val="tx2"/>
                </a:solidFill>
              </a:rPr>
              <a:t>What do you see at first an old lady or a young woman?</a:t>
            </a:r>
          </a:p>
        </p:txBody>
      </p:sp>
      <p:pic>
        <p:nvPicPr>
          <p:cNvPr id="9219" name="Picture 4" descr="C:\WINDOWS\DESKTOP\Kelly\oldyounglady.gif">
            <a:extLst>
              <a:ext uri="{FF2B5EF4-FFF2-40B4-BE49-F238E27FC236}">
                <a16:creationId xmlns:a16="http://schemas.microsoft.com/office/drawing/2014/main" id="{B8A20C85-6B26-4B92-9214-072B9AE14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19200"/>
            <a:ext cx="380365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>
            <a:hlinkClick r:id="" action="ppaction://media"/>
            <a:extLst>
              <a:ext uri="{FF2B5EF4-FFF2-40B4-BE49-F238E27FC236}">
                <a16:creationId xmlns:a16="http://schemas.microsoft.com/office/drawing/2014/main" id="{BDC914C8-CF30-4D7F-9F53-429B1F4FDA60}"/>
              </a:ext>
            </a:extLst>
          </p:cNvPr>
          <p:cNvPicPr>
            <a:picLocks noRot="1" noChangeAspect="1" noChangeArrowheads="1"/>
          </p:cNvPicPr>
          <p:nvPr>
            <a:wavAudioFile r:embed="rId1" name="jeopdt98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248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741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36" fill="hold"/>
                                        <p:tgtEl>
                                          <p:spTgt spid="215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09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111F67BF-EC83-42F2-BC8E-B9890BD6B3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>
                <a:solidFill>
                  <a:schemeClr val="tx1"/>
                </a:solidFill>
              </a:rPr>
              <a:t>Do You See a Vase, or Something More?</a:t>
            </a:r>
          </a:p>
        </p:txBody>
      </p:sp>
      <p:pic>
        <p:nvPicPr>
          <p:cNvPr id="10243" name="Picture 6" descr="C:\WINDOWS\DESKTOP\Kelly\profilevaseopp.gif">
            <a:extLst>
              <a:ext uri="{FF2B5EF4-FFF2-40B4-BE49-F238E27FC236}">
                <a16:creationId xmlns:a16="http://schemas.microsoft.com/office/drawing/2014/main" id="{76C8440F-383E-4579-87B1-D35AE31CC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362200"/>
            <a:ext cx="36480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7" descr="C:\WINDOWS\DESKTOP\Kelly\profilevase.gif">
            <a:extLst>
              <a:ext uri="{FF2B5EF4-FFF2-40B4-BE49-F238E27FC236}">
                <a16:creationId xmlns:a16="http://schemas.microsoft.com/office/drawing/2014/main" id="{57892F10-3928-49A4-BF61-6D998D438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62200"/>
            <a:ext cx="409416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8">
            <a:hlinkClick r:id="" action="ppaction://media"/>
            <a:extLst>
              <a:ext uri="{FF2B5EF4-FFF2-40B4-BE49-F238E27FC236}">
                <a16:creationId xmlns:a16="http://schemas.microsoft.com/office/drawing/2014/main" id="{1FD15BC9-5D33-4545-B992-8ABAAC934D53}"/>
              </a:ext>
            </a:extLst>
          </p:cNvPr>
          <p:cNvPicPr>
            <a:picLocks noRot="1" noChangeAspect="1" noChangeArrowheads="1"/>
          </p:cNvPicPr>
          <p:nvPr>
            <a:wavAudioFile r:embed="rId1" name="jeopdt98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600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90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5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36" fill="hold"/>
                                        <p:tgtEl>
                                          <p:spTgt spid="225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3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ED4710CF-9D9F-4663-97B7-034FA857DA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</a:rPr>
              <a:t>How Many Prongs Are on This Fork?</a:t>
            </a:r>
          </a:p>
        </p:txBody>
      </p:sp>
      <p:pic>
        <p:nvPicPr>
          <p:cNvPr id="11267" name="Picture 3" descr="C:\WINDOWS\DESKTOP\Kelly\forkt.gif">
            <a:extLst>
              <a:ext uri="{FF2B5EF4-FFF2-40B4-BE49-F238E27FC236}">
                <a16:creationId xmlns:a16="http://schemas.microsoft.com/office/drawing/2014/main" id="{D3E11910-DAC5-409B-9252-CA015F81E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4600"/>
            <a:ext cx="9144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>
            <a:hlinkClick r:id="" action="ppaction://media"/>
            <a:extLst>
              <a:ext uri="{FF2B5EF4-FFF2-40B4-BE49-F238E27FC236}">
                <a16:creationId xmlns:a16="http://schemas.microsoft.com/office/drawing/2014/main" id="{39EAF026-533B-47C1-AFD4-E5CEB6003356}"/>
              </a:ext>
            </a:extLst>
          </p:cNvPr>
          <p:cNvPicPr>
            <a:picLocks noRot="1" noChangeAspect="1" noChangeArrowheads="1"/>
          </p:cNvPicPr>
          <p:nvPr>
            <a:wavAudioFile r:embed="rId1" name="jeopdt98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248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470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5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36" fill="hold"/>
                                        <p:tgtEl>
                                          <p:spTgt spid="235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5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5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266D882B-9437-42F4-B067-8C8EBDA500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Find the Secret Message</a:t>
            </a:r>
            <a:b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Hint:  Look at the White.</a:t>
            </a:r>
          </a:p>
        </p:txBody>
      </p:sp>
      <p:pic>
        <p:nvPicPr>
          <p:cNvPr id="12291" name="Picture 3" descr="C:\WINDOWS\DESKTOP\Kelly\lift.gif">
            <a:extLst>
              <a:ext uri="{FF2B5EF4-FFF2-40B4-BE49-F238E27FC236}">
                <a16:creationId xmlns:a16="http://schemas.microsoft.com/office/drawing/2014/main" id="{315892B1-056A-4E15-8F01-6F3642C42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8153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>
            <a:hlinkClick r:id="" action="ppaction://media"/>
            <a:extLst>
              <a:ext uri="{FF2B5EF4-FFF2-40B4-BE49-F238E27FC236}">
                <a16:creationId xmlns:a16="http://schemas.microsoft.com/office/drawing/2014/main" id="{187C691A-36FF-4236-9471-B3A6CF6B0A7D}"/>
              </a:ext>
            </a:extLst>
          </p:cNvPr>
          <p:cNvPicPr>
            <a:picLocks noRot="1" noChangeAspect="1" noChangeArrowheads="1"/>
          </p:cNvPicPr>
          <p:nvPr>
            <a:wavAudioFile r:embed="rId1" name="jeopdt98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073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5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36" fill="hold"/>
                                        <p:tgtEl>
                                          <p:spTgt spid="245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80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8B9D2632-453C-44B0-B271-3FE21194D0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There Is Not a Triangle Here. </a:t>
            </a:r>
          </a:p>
        </p:txBody>
      </p:sp>
      <p:pic>
        <p:nvPicPr>
          <p:cNvPr id="13315" name="Picture 3" descr="C:\WINDOWS\DESKTOP\Kelly\triancir.gif">
            <a:extLst>
              <a:ext uri="{FF2B5EF4-FFF2-40B4-BE49-F238E27FC236}">
                <a16:creationId xmlns:a16="http://schemas.microsoft.com/office/drawing/2014/main" id="{474366E8-5F41-4D21-98E2-41DB8C4F5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7800"/>
            <a:ext cx="6096000" cy="508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74704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F7BFF6EB-0903-496D-B225-D6F6033784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>
                <a:solidFill>
                  <a:schemeClr val="hlink"/>
                </a:solidFill>
              </a:rPr>
              <a:t>This Is a Dancing Elephant.  </a:t>
            </a:r>
            <a:br>
              <a:rPr lang="en-US" sz="3600">
                <a:solidFill>
                  <a:schemeClr val="hlink"/>
                </a:solidFill>
              </a:rPr>
            </a:br>
            <a:r>
              <a:rPr lang="en-US" sz="3600">
                <a:solidFill>
                  <a:schemeClr val="hlink"/>
                </a:solidFill>
              </a:rPr>
              <a:t>How Many Feet and Legs Does It Have?</a:t>
            </a:r>
          </a:p>
        </p:txBody>
      </p:sp>
      <p:pic>
        <p:nvPicPr>
          <p:cNvPr id="14339" name="Picture 3" descr="C:\WINDOWS\DESKTOP\Kelly\elephant.gif">
            <a:extLst>
              <a:ext uri="{FF2B5EF4-FFF2-40B4-BE49-F238E27FC236}">
                <a16:creationId xmlns:a16="http://schemas.microsoft.com/office/drawing/2014/main" id="{B61D44AD-B2F1-4149-808B-BB4B4DC1F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8915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3534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Individual difference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916832"/>
            <a:ext cx="3466728" cy="4525963"/>
          </a:xfrm>
        </p:spPr>
        <p:txBody>
          <a:bodyPr/>
          <a:lstStyle/>
          <a:p>
            <a:r>
              <a:rPr lang="en-IE" dirty="0"/>
              <a:t>Finger prints</a:t>
            </a:r>
          </a:p>
          <a:p>
            <a:endParaRPr lang="en-IE" dirty="0"/>
          </a:p>
          <a:p>
            <a:r>
              <a:rPr lang="en-IE" dirty="0"/>
              <a:t>Dominant eye</a:t>
            </a:r>
          </a:p>
          <a:p>
            <a:endParaRPr lang="en-IE" dirty="0"/>
          </a:p>
          <a:p>
            <a:r>
              <a:rPr lang="en-IE" dirty="0"/>
              <a:t>Blind spot</a:t>
            </a:r>
          </a:p>
        </p:txBody>
      </p:sp>
      <p:pic>
        <p:nvPicPr>
          <p:cNvPr id="9218" name="Picture 2" descr="http://scc.ukzn.ac.za/ImageGallery/168/Diversity_Hands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772816"/>
            <a:ext cx="4762500" cy="387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9691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106C30C6-959E-4B8F-A7EC-BE6D18D8C7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>
                <a:solidFill>
                  <a:schemeClr val="tx1"/>
                </a:solidFill>
              </a:rPr>
              <a:t>Is This Man Playing a Sax, or Is There Something More Going on Here?</a:t>
            </a:r>
          </a:p>
        </p:txBody>
      </p:sp>
      <p:pic>
        <p:nvPicPr>
          <p:cNvPr id="15363" name="Picture 3" descr="C:\WINDOWS\DESKTOP\Kelly\sax.gif">
            <a:extLst>
              <a:ext uri="{FF2B5EF4-FFF2-40B4-BE49-F238E27FC236}">
                <a16:creationId xmlns:a16="http://schemas.microsoft.com/office/drawing/2014/main" id="{D34AE9E1-374B-4EE6-8A07-254C4CAA5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09800"/>
            <a:ext cx="6629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>
            <a:hlinkClick r:id="" action="ppaction://media"/>
            <a:extLst>
              <a:ext uri="{FF2B5EF4-FFF2-40B4-BE49-F238E27FC236}">
                <a16:creationId xmlns:a16="http://schemas.microsoft.com/office/drawing/2014/main" id="{CA71590A-FE4E-4E40-94BE-ED9A6DCD9B85}"/>
              </a:ext>
            </a:extLst>
          </p:cNvPr>
          <p:cNvPicPr>
            <a:picLocks noRot="1" noChangeAspect="1" noChangeArrowheads="1"/>
          </p:cNvPicPr>
          <p:nvPr>
            <a:wavAudioFile r:embed="rId1" name="jeopdt98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752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859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6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36" fill="hold"/>
                                        <p:tgtEl>
                                          <p:spTgt spid="276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65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72F0C0B6-E42F-40DC-8E34-A2943432BC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What Does This Say?</a:t>
            </a:r>
            <a:br>
              <a:rPr lang="en-US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Now Read It Again!</a:t>
            </a:r>
          </a:p>
        </p:txBody>
      </p:sp>
      <p:pic>
        <p:nvPicPr>
          <p:cNvPr id="16387" name="Picture 3" descr="C:\WINDOWS\DESKTOP\Kelly\birdinbush.gif">
            <a:extLst>
              <a:ext uri="{FF2B5EF4-FFF2-40B4-BE49-F238E27FC236}">
                <a16:creationId xmlns:a16="http://schemas.microsoft.com/office/drawing/2014/main" id="{77061439-A68A-4DDA-B87E-E10C57DF3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00200"/>
            <a:ext cx="52578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49629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09FEC94B-CF69-4992-B1C6-6D0756D76B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/>
              <a:t>A Man With Ivy Leaves Around Him, but Do You See a Couple Kissing?</a:t>
            </a:r>
          </a:p>
        </p:txBody>
      </p:sp>
      <p:pic>
        <p:nvPicPr>
          <p:cNvPr id="17411" name="Picture 3" descr="C:\WINDOWS\DESKTOP\Kelly\men.gif">
            <a:extLst>
              <a:ext uri="{FF2B5EF4-FFF2-40B4-BE49-F238E27FC236}">
                <a16:creationId xmlns:a16="http://schemas.microsoft.com/office/drawing/2014/main" id="{A98A3089-5458-41F8-8FA0-0DF3E819B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63625"/>
            <a:ext cx="68580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>
            <a:hlinkClick r:id="" action="ppaction://media"/>
            <a:extLst>
              <a:ext uri="{FF2B5EF4-FFF2-40B4-BE49-F238E27FC236}">
                <a16:creationId xmlns:a16="http://schemas.microsoft.com/office/drawing/2014/main" id="{9BB605DB-F94F-4E47-A6BE-FC399ED51DC0}"/>
              </a:ext>
            </a:extLst>
          </p:cNvPr>
          <p:cNvPicPr>
            <a:picLocks noRot="1" noChangeAspect="1" noChangeArrowheads="1"/>
          </p:cNvPicPr>
          <p:nvPr>
            <a:wavAudioFile r:embed="rId1" name="jeopdt98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172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783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36" fill="hold"/>
                                        <p:tgtEl>
                                          <p:spTgt spid="307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2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B4D53162-8F1E-4F97-A415-0C179782B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21313"/>
            <a:ext cx="9144000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/>
              <a:t>The nose is actually the girl’s face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600"/>
              <a:t>The eyes of the old man are the hair for the boy and girl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600"/>
              <a:t>The beard is the dress for the girl on the right and the clothes for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600"/>
              <a:t>The boy on the left.</a:t>
            </a:r>
          </a:p>
        </p:txBody>
      </p:sp>
      <p:pic>
        <p:nvPicPr>
          <p:cNvPr id="18435" name="Picture 3" descr="C:\WINDOWS\DESKTOP\Kelly\men.gif">
            <a:extLst>
              <a:ext uri="{FF2B5EF4-FFF2-40B4-BE49-F238E27FC236}">
                <a16:creationId xmlns:a16="http://schemas.microsoft.com/office/drawing/2014/main" id="{3DEFE67C-BFA9-43F1-9D75-BA8F85C4B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57561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7628E656-923B-40CC-86B5-0CF2D71B75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This Says the Word Liar, but Is There Something More?</a:t>
            </a:r>
          </a:p>
        </p:txBody>
      </p:sp>
      <p:pic>
        <p:nvPicPr>
          <p:cNvPr id="19459" name="Picture 3" descr="C:\WINDOWS\DESKTOP\Kelly\liar.gif">
            <a:extLst>
              <a:ext uri="{FF2B5EF4-FFF2-40B4-BE49-F238E27FC236}">
                <a16:creationId xmlns:a16="http://schemas.microsoft.com/office/drawing/2014/main" id="{07BD8E46-2647-4D7C-BFA0-B486E7325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28800"/>
            <a:ext cx="6781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>
            <a:hlinkClick r:id="" action="ppaction://media"/>
            <a:extLst>
              <a:ext uri="{FF2B5EF4-FFF2-40B4-BE49-F238E27FC236}">
                <a16:creationId xmlns:a16="http://schemas.microsoft.com/office/drawing/2014/main" id="{A554DC49-3ADD-4384-9BFD-1A557B97BECA}"/>
              </a:ext>
            </a:extLst>
          </p:cNvPr>
          <p:cNvPicPr>
            <a:picLocks noRot="1" noChangeAspect="1" noChangeArrowheads="1"/>
          </p:cNvPicPr>
          <p:nvPr>
            <a:wavAudioFile r:embed="rId1" name="jeopdt98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172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176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7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36" fill="hold"/>
                                        <p:tgtEl>
                                          <p:spTgt spid="297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0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70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3752"/>
            <a:ext cx="8229600" cy="1143000"/>
          </a:xfrm>
        </p:spPr>
        <p:txBody>
          <a:bodyPr/>
          <a:lstStyle/>
          <a:p>
            <a:r>
              <a:rPr lang="en-IE" dirty="0"/>
              <a:t>Fingerprints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565904"/>
            <a:ext cx="5328592" cy="5291708"/>
          </a:xfrm>
        </p:spPr>
        <p:txBody>
          <a:bodyPr>
            <a:normAutofit lnSpcReduction="10000"/>
          </a:bodyPr>
          <a:lstStyle/>
          <a:p>
            <a:r>
              <a:rPr lang="en-IE" dirty="0"/>
              <a:t>Did you know that your finger prints are totally unique?!</a:t>
            </a:r>
          </a:p>
          <a:p>
            <a:endParaRPr lang="en-IE" dirty="0"/>
          </a:p>
          <a:p>
            <a:r>
              <a:rPr lang="en-IE" dirty="0"/>
              <a:t>How do you think this helps in the world today?</a:t>
            </a:r>
          </a:p>
          <a:p>
            <a:endParaRPr lang="en-IE" dirty="0"/>
          </a:p>
          <a:p>
            <a:r>
              <a:rPr lang="en-IE" dirty="0"/>
              <a:t>Today we are going to explore and study our finger prints!</a:t>
            </a:r>
          </a:p>
          <a:p>
            <a:endParaRPr lang="en-IE" dirty="0"/>
          </a:p>
        </p:txBody>
      </p:sp>
      <p:pic>
        <p:nvPicPr>
          <p:cNvPr id="1026" name="Picture 2" descr="http://2.bp.blogspot.com/_HKwY-Ejgb2g/TBQlmRPSZ2I/AAAAAAAAAFM/JYxKZg-hnDQ/s1600/FINGERPRI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96752"/>
            <a:ext cx="3419872" cy="52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Ruth\AppData\Local\Microsoft\Windows\Temporary Internet Files\Content.IE5\FO8XPFEV\MC90030027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0"/>
            <a:ext cx="1808683" cy="162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953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Fingerprints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4618856" cy="5112568"/>
          </a:xfrm>
        </p:spPr>
        <p:txBody>
          <a:bodyPr>
            <a:normAutofit lnSpcReduction="10000"/>
          </a:bodyPr>
          <a:lstStyle/>
          <a:p>
            <a:r>
              <a:rPr lang="en-IE" sz="2800" dirty="0"/>
              <a:t>With your pencil scribble on a piece of white paper.</a:t>
            </a:r>
          </a:p>
          <a:p>
            <a:r>
              <a:rPr lang="en-IE" sz="2800" dirty="0"/>
              <a:t>Then rub the top of one finger over this until it is black.</a:t>
            </a:r>
          </a:p>
          <a:p>
            <a:r>
              <a:rPr lang="en-IE" sz="2800" dirty="0"/>
              <a:t>Press your finger firmly onto the sticky side of some sellotape.</a:t>
            </a:r>
          </a:p>
          <a:p>
            <a:r>
              <a:rPr lang="en-IE" sz="2800" dirty="0"/>
              <a:t>Now stick the sellotape onto the white paper, your fingerprint should have transferred to the paper.</a:t>
            </a:r>
          </a:p>
          <a:p>
            <a:endParaRPr lang="en-IE" sz="2000" dirty="0"/>
          </a:p>
        </p:txBody>
      </p:sp>
      <p:pic>
        <p:nvPicPr>
          <p:cNvPr id="2050" name="Picture 2" descr="C:\Users\Ruth\AppData\Local\Microsoft\Windows\Temporary Internet Files\Content.IE5\FO8XPFEV\MC90028695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469802"/>
            <a:ext cx="3330746" cy="290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Ruth\AppData\Local\Microsoft\Windows\Temporary Internet Files\Content.IE5\1IF1XCZO\MC90002362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04664"/>
            <a:ext cx="911657" cy="91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014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401" y="116632"/>
            <a:ext cx="8229600" cy="1143000"/>
          </a:xfrm>
        </p:spPr>
        <p:txBody>
          <a:bodyPr/>
          <a:lstStyle/>
          <a:p>
            <a:r>
              <a:rPr lang="en-IE" dirty="0"/>
              <a:t>Fingerprints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401" y="1094010"/>
            <a:ext cx="8229600" cy="4525963"/>
          </a:xfrm>
        </p:spPr>
        <p:txBody>
          <a:bodyPr/>
          <a:lstStyle/>
          <a:p>
            <a:r>
              <a:rPr lang="en-IE" dirty="0"/>
              <a:t>Can you find any Cusps, Ridges, Loops or Splits in you fingerprint?</a:t>
            </a:r>
          </a:p>
          <a:p>
            <a:r>
              <a:rPr lang="en-IE" dirty="0"/>
              <a:t>Label them in your finger print.</a:t>
            </a:r>
          </a:p>
          <a:p>
            <a:r>
              <a:rPr lang="en-IE" dirty="0"/>
              <a:t>Compare your print to your partners.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2" y="3645024"/>
            <a:ext cx="9143999" cy="3011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8682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The Eyes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IE" dirty="0"/>
          </a:p>
          <a:p>
            <a:pPr marL="0" indent="0" algn="ctr">
              <a:buNone/>
            </a:pPr>
            <a:r>
              <a:rPr lang="en-IE" dirty="0"/>
              <a:t>Our eyes allow us to see clearly. However, sometimes they can play tricks on us!</a:t>
            </a:r>
          </a:p>
        </p:txBody>
      </p:sp>
      <p:pic>
        <p:nvPicPr>
          <p:cNvPr id="1026" name="Picture 2" descr="http://fc03.deviantart.net/fs18/f/2007/215/a/6/Blinking_Eye_Animation_by_danny_phantom_luver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573016"/>
            <a:ext cx="4902006" cy="303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816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90695047-B84F-48C6-A567-6AF9838B0E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6962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Our Eye Helps Us Memorize Things.</a:t>
            </a:r>
          </a:p>
        </p:txBody>
      </p:sp>
      <p:sp>
        <p:nvSpPr>
          <p:cNvPr id="6147" name="Text Box 3">
            <a:extLst>
              <a:ext uri="{FF2B5EF4-FFF2-40B4-BE49-F238E27FC236}">
                <a16:creationId xmlns:a16="http://schemas.microsoft.com/office/drawing/2014/main" id="{59F96B4C-209C-4080-AE85-467306DB7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66800"/>
            <a:ext cx="890905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Blip>
                <a:blip r:embed="rId3"/>
              </a:buBlip>
            </a:pPr>
            <a:r>
              <a:rPr lang="en-US" altLang="en-US" sz="3600" dirty="0"/>
              <a:t>  </a:t>
            </a:r>
            <a:r>
              <a:rPr lang="en-US" altLang="en-US" sz="3600" dirty="0">
                <a:solidFill>
                  <a:schemeClr val="tx1"/>
                </a:solidFill>
              </a:rPr>
              <a:t>One way to memorize is to make a picture in our minds of what we are trying to remember.</a:t>
            </a:r>
          </a:p>
          <a:p>
            <a:pPr eaLnBrk="1" hangingPunct="1">
              <a:buFontTx/>
              <a:buBlip>
                <a:blip r:embed="rId3"/>
              </a:buBlip>
            </a:pPr>
            <a:r>
              <a:rPr lang="en-US" altLang="en-US" sz="3600" dirty="0">
                <a:solidFill>
                  <a:schemeClr val="tx1"/>
                </a:solidFill>
              </a:rPr>
              <a:t> You have one minute to memorize these objects.</a:t>
            </a:r>
          </a:p>
        </p:txBody>
      </p:sp>
      <p:grpSp>
        <p:nvGrpSpPr>
          <p:cNvPr id="2" name="Group 9">
            <a:extLst>
              <a:ext uri="{FF2B5EF4-FFF2-40B4-BE49-F238E27FC236}">
                <a16:creationId xmlns:a16="http://schemas.microsoft.com/office/drawing/2014/main" id="{4020F73C-1A6D-4E49-A14B-EF9502EE24F8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3962400"/>
            <a:ext cx="8839200" cy="2620963"/>
            <a:chOff x="192" y="2496"/>
            <a:chExt cx="5568" cy="1651"/>
          </a:xfrm>
        </p:grpSpPr>
        <p:pic>
          <p:nvPicPr>
            <p:cNvPr id="6154" name="Picture 4" descr="C:\Program Files\Common Files\Microsoft Shared\Clipart\cagcat50\na01441_.wmf">
              <a:extLst>
                <a:ext uri="{FF2B5EF4-FFF2-40B4-BE49-F238E27FC236}">
                  <a16:creationId xmlns:a16="http://schemas.microsoft.com/office/drawing/2014/main" id="{8DD6039E-2AD5-4790-95C6-7943966C9C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496"/>
              <a:ext cx="941" cy="1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5" name="Picture 5" descr="C:\Program Files\Common Files\Microsoft Shared\Clipart\cagcat50\an02542_.wmf">
              <a:extLst>
                <a:ext uri="{FF2B5EF4-FFF2-40B4-BE49-F238E27FC236}">
                  <a16:creationId xmlns:a16="http://schemas.microsoft.com/office/drawing/2014/main" id="{4A28C56F-0192-4770-81B5-331BA56E2B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2544"/>
              <a:ext cx="1056" cy="1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6" name="Picture 6" descr="C:\Program Files\Common Files\Microsoft Shared\Clipart\cagcat50\so01038_.wmf">
              <a:extLst>
                <a:ext uri="{FF2B5EF4-FFF2-40B4-BE49-F238E27FC236}">
                  <a16:creationId xmlns:a16="http://schemas.microsoft.com/office/drawing/2014/main" id="{38AF0118-5552-4EB3-BD20-D9491A0177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" y="2592"/>
              <a:ext cx="1021" cy="1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7" name="Picture 7" descr="C:\Program Files\Common Files\Microsoft Shared\Clipart\cagcat50\na00864_.wmf">
              <a:extLst>
                <a:ext uri="{FF2B5EF4-FFF2-40B4-BE49-F238E27FC236}">
                  <a16:creationId xmlns:a16="http://schemas.microsoft.com/office/drawing/2014/main" id="{14348C36-F05B-48BA-97F2-87E015BD5F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2736"/>
              <a:ext cx="1344" cy="1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8" name="Picture 8" descr="C:\Program Files\Common Files\Microsoft Shared\Clipart\cagcat50\so01380_.wmf">
              <a:extLst>
                <a:ext uri="{FF2B5EF4-FFF2-40B4-BE49-F238E27FC236}">
                  <a16:creationId xmlns:a16="http://schemas.microsoft.com/office/drawing/2014/main" id="{4B65F896-9898-41D0-87D1-2839179F9D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0" y="2736"/>
              <a:ext cx="1020" cy="1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442" name="Picture 10" descr="C:\Program Files\Common Files\Microsoft Shared\Clipart\cagcat50\na01441_.wmf">
            <a:extLst>
              <a:ext uri="{FF2B5EF4-FFF2-40B4-BE49-F238E27FC236}">
                <a16:creationId xmlns:a16="http://schemas.microsoft.com/office/drawing/2014/main" id="{954CA5D5-AAC7-4388-882E-0239558AB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91000"/>
            <a:ext cx="1493838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1" descr="C:\Program Files\Common Files\Microsoft Shared\Clipart\cagcat50\an02542_.wmf">
            <a:extLst>
              <a:ext uri="{FF2B5EF4-FFF2-40B4-BE49-F238E27FC236}">
                <a16:creationId xmlns:a16="http://schemas.microsoft.com/office/drawing/2014/main" id="{9B3E17CE-BC53-4F0F-AFE3-09AB918B4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962400"/>
            <a:ext cx="1911350" cy="263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12" descr="C:\Program Files\Common Files\Microsoft Shared\Clipart\cagcat50\so01038_.wmf">
            <a:extLst>
              <a:ext uri="{FF2B5EF4-FFF2-40B4-BE49-F238E27FC236}">
                <a16:creationId xmlns:a16="http://schemas.microsoft.com/office/drawing/2014/main" id="{12A809F0-5295-41C8-85D7-BFFF1C893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91000"/>
            <a:ext cx="1620838" cy="231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13" descr="C:\Program Files\Common Files\Microsoft Shared\Clipart\cagcat50\na00864_.wmf">
            <a:extLst>
              <a:ext uri="{FF2B5EF4-FFF2-40B4-BE49-F238E27FC236}">
                <a16:creationId xmlns:a16="http://schemas.microsoft.com/office/drawing/2014/main" id="{CD0DD026-CC9F-47CE-88CE-EA37FD868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343400"/>
            <a:ext cx="19812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14" descr="C:\Program Files\Common Files\Microsoft Shared\Clipart\cagcat50\so01380_.wmf">
            <a:extLst>
              <a:ext uri="{FF2B5EF4-FFF2-40B4-BE49-F238E27FC236}">
                <a16:creationId xmlns:a16="http://schemas.microsoft.com/office/drawing/2014/main" id="{AA156109-3F96-4A91-90D8-BD5B3B444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343400"/>
            <a:ext cx="161925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026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The Eyes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IE" dirty="0"/>
              <a:t>Which line is longer?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/>
              <a:t>					Which line is longer?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/>
              <a:t>They are the same!</a:t>
            </a:r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2528887"/>
            <a:ext cx="25431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4" descr="data:image/jpeg;base64,/9j/4AAQSkZJRgABAQAAAQABAAD/2wCEAAkGBhQGEBUQBxEVFBIWExgYGBgYGRYbHRgYGxUWFRUaFxwXHychGBkpGRUXIDsgIyopLCwtGB4zNTIqNSksLCoBCQoKBQUFDQUFDSkYEhgpKSkpKSkpKSkpKSkpKSkpKSkpKSkpKSkpKSkpKSkpKSkpKSkpKSkpKSkpKSkpKSkpKf/AABEIAJcA8wMBIgACEQEDEQH/xAAbAAEBAQEBAQEBAAAAAAAAAAAABgUEAwEHAv/EAEUQAAEDAgIECgcGAwcFAAAAAAEAAgMEBQYREiExQQcTFRdRVWGBk9EiMlNxkZKhFBZSVHKCQkNiIyRjorGzwSYzNTZz/8QAFAEBAAAAAAAAAAAAAAAAAAAAAP/EABQRAQAAAAAAAAAAAAAAAAAAAAD/2gAMAwEAAhEDEQA/AP3FERAREQEREBEXwu0dbtiD6pS48JFLSymC3CWsnG2OmYZNH9bvUb3lZb5ZeE2RzKWR8NqY4tc9h0X1bgcnBjtrYAdWY1uVlabNDYohDa4mRRjY1oy7z0ntOtBONxPc59cFlyb/AIlXEw/BrHZfFfy7GdbQa7tZpwze6nliqMv2jRce4KyRBi4exlS4nzFsmBe31o3AtkZ+pjsiPfsW0p/EuCYMSZSPBiqWa46iL0ZGHd6Q9Yf0nUuPC2I5mTutuJshWMbpMkaMmVMWzjGDc4fxN3IKxERAXnPO2laX1Dg1rRmXOIAA6STqAXhdbpHZIX1FweGRRtLnE7gP9Tuy3qMoLBLwgkVeKw5tJmHQUesDR2tkqfxvIyOhsCDtfwmRVrizDVNUVxByLoWZRA9BlkIb8M19GI7o/W2zMA3B1bED8BGQPiqyCBtK0Mp2hrQMg1oAAHQANQXogjHcIE1r14itdVAzfJHoVDG9rjF6QH7VSWW/QYij420TMlZ0tOeR6HDa09hXepG/YFD5DWYYcKWuGvSaP7Ob+idg1OB/FtCCuRYOEcUjEcbm1DOKqoXaE8J2sf0jpYRrDt4W8gIiICIiAiIgIiICIiAiIgIiICkOEerfNFDb7e4tlrpeJ0htZCBpVDx7mav3KvX5/f71Bbr/AAG8zRwsit8jmGRwaNOScRnInfoxlBb263stMLIKJobHG0NaBuAGQXSp3nEtvWFN4rPNOcS29YU3is80FEinecS29YU3is805xLb1hTeKzzQUSkuEe0uqKUVltGVVRu4+IjaQ0Zyxnpa5gIy9y6+cS29YU3is818dwhW14ydcKUg6v8Aus80GvZ7m29U8VRTepLG149zgDl9cl2L824N8aUNptzKesrqdpikmY0OkaDoCeTizrOwsyOap+cS29YU3is80GTiRv3rukFudrp6dgqqgbnu0tGnjd0jMF5G/IK42L80wrjGhirrlU1dbTtMtRGxhMjRpRxQtDS3XrbpPd8CqnnEtvWFN4rPNBRIp3nEtvWFN4rPNOcS29YU3is80FEinecS29YU3is805xLb1hTeKzzQZOMI/uxXU11p9THvbS1XQ6OQ5RPPax+WvoOSuF+ecIOL7ferXVww11O95geWNEjSS9o02Boz26TQrSw1nKNLBNnnpwxuz6dJgJ+pQd6IiAiIgIiICIiAiIgIiICIiAoe70rGX+mdWMa5s9BLE3SaCNOOVs2rPfovKuFK8IlqkqqdlVahnU0conjH4w0ESx/uYXDL3INzkOn/LxeGzyTkOn/AC8Xhs8l8sV6jxDTx1NAc45Ghw7OkHoIOYPaF3oOHkOn/LxeGzyTkOn/AC8Xhs8l3Ig4eQ6f8vF4bPJfxNaKaBpfLBCGtBJPFs1ADMnZ0LRUbwjXB1TGy12w/wB5rTxer+XB/PlPQA3MdpKDx4MbRFVWyKaqgjLpnzS62Mz0ZJnvZtH4SFVch0/5eHw2eS9rfQttkTIaYZMjY1jR0NaAB9AuhBB4Tt0MdxudNPDESJ4pmAsZ6ksLR6OY2aUZ2dKruQ6f8vF4bPJSuMf+lq6C7tB4nR+zVeW6Jzs4pT2NedfYVbMeJACw5gjMEbxuyQcfIdP+Xi8NnknIdP8Al4vDZ5LuRBw8h0/5eLw2eSch0/5eLw2eS7kQRfCVSQWy1Vb44Ig50JjblGzPSk/sm5ZDbm9VFopOT6eKL8ETGfK0N/4UliCX73XOC30+uCke2pqju0xrp4j25+mR0AK5QEREBERAREQEREBERAREQEREBERBD11oqMEzvq8NRGalldpz0jdTmuPrS0+7SO9m/ct/D2L6XFDc7ZMC4etGfRkYd4ew6wVsrBvuBqPETuMuFO3jRslYSyQfvYQfig3kUjHwfOp9VLdbkxv4eOjeB3yRuP1X8P4Moqz/AMxWV1U38Es5DD72xBgKD0vfCDHTvNLh9pra06hFEc2s7ZpB6MbR78174Twq61ufV3p4mrpgOMeB6LGj1YogfVjH1OsrYtFjgsMfFWqFkTOhjQM+07ye0ruQEREHlV0jK5joqpoex7S1zSMwQRkQR0ZKEhnn4MTxdU2SptY9SRoLpKUZ+pI0a3xDc4awF+gIRntQcVpvUF9jEtqmZKw72EHuO8HsK7VL3Hg2oq+QzRROp5j/ADKd7oXd+gQD3heTcAvjGTLvcgP/AKwn6uiJQVU0zadpdM4NaBmSSAAO0nYouvxvJiJxpcCtEr88n1RB4iAbyD/Nf0NbqXu3gupZyHXiSprCDmBUzPe3P9DdFv0VVS0jKFgjpGNYxoyDWgAAdgGoIM3C+GY8LwcVTkve5xfLI7W6WQ+s956T9AthEQEREBERAREQEREBERAREQEREBERAREQEREBERAREQEREBERAREQEREBERAREQEREBERAREQEUxeOESltcpp6fjKmpH8mnYZHj9WXos7yFzx4luVVrprOGt3cdVRsd3tYx+XxQV6KPkxVcaLXXWZzmbzBURSn5XNYT3LusOPKXEDzDC90VQNsEzTHKP2u9buzQUSIiAiIgIiICIiAiIgIiICIiAiIgIiICLmuFxjtUbpbhI2ONu1zyAB3lSreEY3X/1egqatu6TIQxH3Ply0u4ILNFJcvXUjPkmH3fbW5/7OX1Xi/hDfadeJrbU0zN8rdGeMdrnRa2j3hBZouS13aG9xia2SsljOxzCCPd2HsK60BERAULcK+bHlRJR2SV0NFE7QqahnrSP/AIoYHbsv4n7tgWpwh3iS00RbbT/eaiRlPD2SSnR0u5uk7uWph2xR4bpY6WjHoxtAz3udtc49pdme9B9seHqfDcQitMTY2b8hrcelxOtx7StFEQFj4iwnT4oZoXOPMjWyRvoyRncWPGtpWwiCLsN5nw9UttmJn8Zpg/ZakjLjgNscm4TAfMFaLBxth37y0b4oTozNykgeNrJmelG4Hdr1e4lemDb995qGGpcMnvZk8fhkaSyQfM0oNpERAREQEREBERAREQEREBERAWXiTEMeF6d1RXZ5DINaNbnvOpjGDe4nUtRQ+h97L04Ta6a3NbkNzqqQaWl26EeXuJQfbRg5+IXtrsbgSSetFS7YqcbgW7JJelx7lbNaGDJoyAX1EBfCM9q+ogjL1gl1ukNdgwiCq2vi2Q1I3tkbsa/oeMte1beFsSsxRAJoAWPDiyWN3rRSN1PY4dIPxGS2FD3GL7qXiGoh1QV/9hMNwqGgugf73AFnwQXCIiCOxU37TdrVE/1Q6qm/dHCxrf8AdKsVHYvd9iudqqH+px08BPbNCND/ADRZKxQEREBERAX51hTFNJhaSvpbrVRQltxmcxr3Bp0HtjkzAO7Sc74L9FUTwe0zLq2sqpo2PbNcZ3MJa05sboQjIkbM4yg0ecq29YU3iNTnKtvWFN4jVtckw+xj+RvknJMPsY/kb5IMXnKtvWFN4jU5yrb1hTeI1bXJMPsY/kb5JyTD7GP5G+SDF5yrb1hTeI1Ocq29YU3iNW1yTD7GP5G+Sckw+xj+Rvkgxecq29YU3iNTnKtvWFN4jVtckw+xj+RvknJMPsY/kb5IMXnKtvWFN4jU5yrb1hTeI1bXJMPsY/kb5JyTD7GP5G+SDF5yrb1hTeI1Ocq29YU3iNW1yTD7GP5G+Sckw+xj+Rvkgxecq29YU3iNTnKtvWFN4jVtckw+xj+RvknJMPsY/kb5IMUcJNtOy4U3iNXJwZNEtPU1AOZnuFU/PpAlMTe7RjCpeSofYx/I3yUzwbycSyspn6nQXCoGX9Mj+OYfcRIfggsUREBERAUZwtDirY6cetBPTzN7HNqIxq7nFWajOFc8fQNpm+tU1VPC0dOczHn6MKCyCIEQYOObA7EdE+KkOjO0tlhd+GaM6cZ7NYy716YPxI3FFIydo0ZBmyVh2xyt1SMI3ZH6ELbUdfcPT2apdcsKAOkeB9opidFtQBsc07GTAb9+9BYop7D2OqbEJMcbzFUN1Pp5RoStO8aLvWHaM1QoCIpe/cIEFpf9noAausOptPD6Ts/8QjVG3tcg+4+v7rPTcVbtdZUniado26btRf2NaDpE9gWphqxtw3SQ0sGsRRhuf4jtc7vcSe9Y+GMMSic3HEzmvrHt0Wtb6lNGdfFx57T0v3qrQEREBERAREQEREBERAREQEREBQt2d9zbs2sk1Uta1kMx3RzszED3dAc0lmaulyXa1RXuF9PcGB8UjdFzT0f8EHXnuyQdaKBp71PwdZQYkD56EaoqtoLnRt3MqWjXq2cYNR3q0t10iu8Ylt0rJYzscxwcPog6kRc9dXx21hkrpGRsG1z3BoHvJQdChopfvleA6LXSW7SGe59W8aJy6eLZ8CV/FTiWfHZNPg8Ojpicpa5wIGX8TaYHW9/9WwKtsVkiw7Tsprc3RjYMh0k7S5x3uJ1koO9ERAREQZF9wlSYlAF3p2SEbHEZOb+l7cnDuKxW8GzafVQXG4wt/C2ozA93GscfqiIDuDOOq1XStr6hu9slQQ09hETWZhUFlw5TYdZoWeCOFu/RABP6jtd3r4iDSREQEREBERAREQEREBERAREQEREBERB8c0PGThmCpWu4MqKqeZaWN9NKdr6aR8JPvDDonvCIg8ubx2WQu90y6OPj/wBeKz+q9KXgwoo3iSvbJVSDY6pkfLl7muOj9F8RBVxxiIBsYAAGQA1ADsAX9IiAiIg//9k="/>
          <p:cNvSpPr>
            <a:spLocks noChangeAspect="1" noChangeArrowheads="1"/>
          </p:cNvSpPr>
          <p:nvPr/>
        </p:nvSpPr>
        <p:spPr bwMode="auto">
          <a:xfrm>
            <a:off x="63500" y="-698500"/>
            <a:ext cx="2314575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05064"/>
            <a:ext cx="3822536" cy="2375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082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68560" y="260648"/>
            <a:ext cx="8229600" cy="1143000"/>
          </a:xfrm>
        </p:spPr>
        <p:txBody>
          <a:bodyPr/>
          <a:lstStyle/>
          <a:p>
            <a:r>
              <a:rPr lang="en-IE" dirty="0"/>
              <a:t>Dominant eye</a:t>
            </a:r>
          </a:p>
        </p:txBody>
      </p:sp>
      <p:pic>
        <p:nvPicPr>
          <p:cNvPr id="4098" name="Picture 2" descr="C:\Users\Ruth\AppData\Local\Microsoft\Windows\Temporary Internet Files\Content.IE5\1IF1XCZO\MP900423100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0"/>
            <a:ext cx="3284145" cy="226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1827668"/>
            <a:ext cx="727280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* Everyone has a dominant eye. It can be your right eye </a:t>
            </a:r>
          </a:p>
          <a:p>
            <a:r>
              <a:rPr lang="en-IE" dirty="0"/>
              <a:t>or your left eye.</a:t>
            </a:r>
          </a:p>
          <a:p>
            <a:endParaRPr lang="en-IE" dirty="0"/>
          </a:p>
          <a:p>
            <a:r>
              <a:rPr lang="en-IE" dirty="0"/>
              <a:t>* Our brain might get confused as to where an object actually is if we did not have a dominant eye.</a:t>
            </a:r>
          </a:p>
          <a:p>
            <a:endParaRPr lang="en-IE" dirty="0"/>
          </a:p>
          <a:p>
            <a:r>
              <a:rPr lang="en-IE" b="1" u="sng" dirty="0"/>
              <a:t>How to find your dominant eye:</a:t>
            </a:r>
          </a:p>
          <a:p>
            <a:pPr marL="342900" indent="-342900">
              <a:buAutoNum type="arabicPeriod"/>
            </a:pPr>
            <a:r>
              <a:rPr lang="en-IE" dirty="0"/>
              <a:t>Pick out a vertical object or line in the distance e.g. a lamppost (outdoors) or the edge of a door or window (indoors). </a:t>
            </a:r>
          </a:p>
          <a:p>
            <a:pPr marL="342900" indent="-342900">
              <a:buAutoNum type="arabicPeriod"/>
            </a:pPr>
            <a:r>
              <a:rPr lang="en-IE" dirty="0"/>
              <a:t>Hold a finger or pencil vertically in front of you and line it up</a:t>
            </a:r>
          </a:p>
          <a:p>
            <a:r>
              <a:rPr lang="en-IE" dirty="0"/>
              <a:t>       with the vertical object. </a:t>
            </a:r>
          </a:p>
          <a:p>
            <a:pPr marL="342900" indent="-342900">
              <a:buAutoNum type="arabicPeriod" startAt="3"/>
            </a:pPr>
            <a:r>
              <a:rPr lang="en-IE" dirty="0"/>
              <a:t>Now close each eye in turn.  What do you see?</a:t>
            </a:r>
          </a:p>
          <a:p>
            <a:endParaRPr lang="en-IE" dirty="0"/>
          </a:p>
          <a:p>
            <a:r>
              <a:rPr lang="en-IE" dirty="0"/>
              <a:t>Which eye do you think is the dominant one?</a:t>
            </a:r>
          </a:p>
          <a:p>
            <a:endParaRPr lang="en-IE" dirty="0"/>
          </a:p>
          <a:p>
            <a:r>
              <a:rPr lang="en-IE" b="1" i="1" dirty="0">
                <a:solidFill>
                  <a:srgbClr val="FF0000"/>
                </a:solidFill>
              </a:rPr>
              <a:t>The eye which sees the finger or pencil in the same place as when your two eyes are open is the dominant one.</a:t>
            </a:r>
            <a:endParaRPr lang="en-IE" b="1" u="sng" dirty="0">
              <a:solidFill>
                <a:srgbClr val="FF0000"/>
              </a:solidFill>
            </a:endParaRPr>
          </a:p>
          <a:p>
            <a:endParaRPr lang="en-IE" b="1" u="sng" dirty="0"/>
          </a:p>
        </p:txBody>
      </p:sp>
    </p:spTree>
    <p:extLst>
      <p:ext uri="{BB962C8B-B14F-4D97-AF65-F5344CB8AC3E}">
        <p14:creationId xmlns:p14="http://schemas.microsoft.com/office/powerpoint/2010/main" val="371972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640</Words>
  <Application>Microsoft Office PowerPoint</Application>
  <PresentationFormat>On-screen Show (4:3)</PresentationFormat>
  <Paragraphs>80</Paragraphs>
  <Slides>24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Office Theme</vt:lpstr>
      <vt:lpstr>Science</vt:lpstr>
      <vt:lpstr>Individual difference</vt:lpstr>
      <vt:lpstr>Fingerprints</vt:lpstr>
      <vt:lpstr>Fingerprints</vt:lpstr>
      <vt:lpstr>Fingerprints</vt:lpstr>
      <vt:lpstr>The Eyes</vt:lpstr>
      <vt:lpstr>Our Eye Helps Us Memorize Things.</vt:lpstr>
      <vt:lpstr>The Eyes</vt:lpstr>
      <vt:lpstr>Dominant eye</vt:lpstr>
      <vt:lpstr>The blind spot of the eye</vt:lpstr>
      <vt:lpstr>To discover the blind spot of your eye:</vt:lpstr>
      <vt:lpstr>What happens?</vt:lpstr>
      <vt:lpstr>This Is a Bunny/duck Illusion. Do You See the Bunny and the Duck? </vt:lpstr>
      <vt:lpstr>What do you see at first an old lady or a young woman?</vt:lpstr>
      <vt:lpstr>Do You See a Vase, or Something More?</vt:lpstr>
      <vt:lpstr>How Many Prongs Are on This Fork?</vt:lpstr>
      <vt:lpstr>Find the Secret Message Hint:  Look at the White.</vt:lpstr>
      <vt:lpstr>There Is Not a Triangle Here. </vt:lpstr>
      <vt:lpstr>This Is a Dancing Elephant.   How Many Feet and Legs Does It Have?</vt:lpstr>
      <vt:lpstr>Is This Man Playing a Sax, or Is There Something More Going on Here?</vt:lpstr>
      <vt:lpstr>What Does This Say? Now Read It Again!</vt:lpstr>
      <vt:lpstr>A Man With Ivy Leaves Around Him, but Do You See a Couple Kissing?</vt:lpstr>
      <vt:lpstr>PowerPoint Presentation</vt:lpstr>
      <vt:lpstr>This Says the Word Liar, but Is There Something More?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</dc:title>
  <dc:creator>Ruth</dc:creator>
  <cp:lastModifiedBy>AISLING HELENA CLEARY</cp:lastModifiedBy>
  <cp:revision>13</cp:revision>
  <dcterms:created xsi:type="dcterms:W3CDTF">2011-10-18T19:36:24Z</dcterms:created>
  <dcterms:modified xsi:type="dcterms:W3CDTF">2020-04-18T18:47:47Z</dcterms:modified>
</cp:coreProperties>
</file>