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74" r:id="rId4"/>
    <p:sldId id="275" r:id="rId5"/>
    <p:sldId id="276" r:id="rId6"/>
    <p:sldId id="277" r:id="rId7"/>
    <p:sldId id="278" r:id="rId8"/>
    <p:sldId id="279" r:id="rId9"/>
    <p:sldId id="267" r:id="rId10"/>
  </p:sldIdLst>
  <p:sldSz cx="9144000" cy="6858000" type="screen4x3"/>
  <p:notesSz cx="6858000" cy="9144000"/>
  <p:embeddedFontLst>
    <p:embeddedFont>
      <p:font typeface="Twinkl" pitchFamily="2" charset="0"/>
      <p:regular r:id="rId13"/>
      <p:bold r:id="rId14"/>
    </p:embeddedFont>
    <p:embeddedFont>
      <p:font typeface="Tuffy" panose="020B0603060100000000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winkl SemiBold" pitchFamily="2" charset="0"/>
      <p:bold r:id="rId23"/>
    </p:embeddedFont>
    <p:embeddedFont>
      <p:font typeface="Tuffy-TTF" panose="020B0603060100000000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DD85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050" y="45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2.0/uk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creativecommons.org/licenses/by/2.0/uk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+mn-lt"/>
              </a:rPr>
              <a:t>Where Is Poland?</a:t>
            </a:r>
            <a:endParaRPr lang="en-GB" sz="3600" dirty="0"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5650" y="1475526"/>
            <a:ext cx="7632700" cy="4951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00"/>
                </a:solidFill>
              </a:rPr>
              <a:t>Poland is a country in eastern Europe. 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650" y="2127075"/>
            <a:ext cx="34703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600"/>
              </a:spcBef>
            </a:pPr>
            <a:r>
              <a:rPr lang="en-GB" dirty="0">
                <a:solidFill>
                  <a:srgbClr val="000000"/>
                </a:solidFill>
              </a:rPr>
              <a:t>Poland shares borders with 7 countries: Russia, Lithuania, Belarus, Slovakia, Ukraine, the Czech Republic and Germany.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3" t="1277" r="13441" b="3767"/>
          <a:stretch/>
        </p:blipFill>
        <p:spPr>
          <a:xfrm>
            <a:off x="4341341" y="2246480"/>
            <a:ext cx="4047009" cy="3728207"/>
          </a:xfrm>
          <a:prstGeom prst="roundRect">
            <a:avLst>
              <a:gd name="adj" fmla="val 3365"/>
            </a:avLst>
          </a:prstGeom>
        </p:spPr>
      </p:pic>
      <p:grpSp>
        <p:nvGrpSpPr>
          <p:cNvPr id="8" name="Group 7"/>
          <p:cNvGrpSpPr/>
          <p:nvPr/>
        </p:nvGrpSpPr>
        <p:grpSpPr>
          <a:xfrm>
            <a:off x="742180" y="4514335"/>
            <a:ext cx="5839852" cy="1460352"/>
            <a:chOff x="742180" y="4514335"/>
            <a:chExt cx="5839852" cy="1460352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2438400" y="4514335"/>
              <a:ext cx="4143632" cy="12375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742180" y="5479579"/>
              <a:ext cx="1806315" cy="495108"/>
            </a:xfrm>
            <a:prstGeom prst="roundRect">
              <a:avLst/>
            </a:prstGeom>
            <a:solidFill>
              <a:srgbClr val="F0D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GB" dirty="0" smtClean="0">
                  <a:solidFill>
                    <a:schemeClr val="tx1"/>
                  </a:solidFill>
                </a:rPr>
                <a:t>Poland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0"/>
          <a:stretch/>
        </p:blipFill>
        <p:spPr>
          <a:xfrm>
            <a:off x="817527" y="2531344"/>
            <a:ext cx="7570822" cy="3589369"/>
          </a:xfrm>
          <a:prstGeom prst="roundRect">
            <a:avLst>
              <a:gd name="adj" fmla="val 611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Facts About Poland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755650" y="1475526"/>
            <a:ext cx="7632700" cy="4951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dk1"/>
                </a:solidFill>
              </a:rPr>
              <a:t>Its official name is the Republic of Poland</a:t>
            </a:r>
            <a:r>
              <a:rPr lang="en-GB" dirty="0" smtClean="0">
                <a:solidFill>
                  <a:schemeClr val="dk1"/>
                </a:solidFill>
              </a:rPr>
              <a:t>.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8812" y="2066323"/>
            <a:ext cx="4086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600"/>
              </a:spcBef>
            </a:pPr>
            <a:r>
              <a:rPr lang="en-GB" dirty="0">
                <a:solidFill>
                  <a:srgbClr val="000000"/>
                </a:solidFill>
              </a:rPr>
              <a:t>The capital city of Poland is Warsaw. </a:t>
            </a:r>
          </a:p>
        </p:txBody>
      </p:sp>
    </p:spTree>
    <p:extLst>
      <p:ext uri="{BB962C8B-B14F-4D97-AF65-F5344CB8AC3E}">
        <p14:creationId xmlns:p14="http://schemas.microsoft.com/office/powerpoint/2010/main" val="248185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Facts About Poland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3912973" y="1473201"/>
            <a:ext cx="4475378" cy="898961"/>
          </a:xfrm>
          <a:prstGeom prst="roundRect">
            <a:avLst/>
          </a:prstGeom>
          <a:solidFill>
            <a:srgbClr val="F0D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dk1"/>
                </a:solidFill>
              </a:rPr>
              <a:t>Poland has a population of over 38 million people.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12973" y="2553899"/>
            <a:ext cx="44753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The prime minister of Poland is called 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</a:rPr>
              <a:t>Mateusz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</a:rPr>
              <a:t>Morawiecki</a:t>
            </a:r>
            <a:r>
              <a:rPr lang="en-GB" dirty="0">
                <a:solidFill>
                  <a:srgbClr val="222222"/>
                </a:solidFill>
              </a:rPr>
              <a:t>. </a:t>
            </a:r>
            <a:endParaRPr lang="en-GB" dirty="0" smtClean="0">
              <a:solidFill>
                <a:srgbClr val="222222"/>
              </a:solidFill>
            </a:endParaRPr>
          </a:p>
          <a:p>
            <a:endParaRPr lang="en-GB" dirty="0">
              <a:solidFill>
                <a:srgbClr val="222222"/>
              </a:solidFill>
            </a:endParaRPr>
          </a:p>
          <a:p>
            <a:r>
              <a:rPr lang="en-GB" dirty="0">
                <a:solidFill>
                  <a:srgbClr val="000000"/>
                </a:solidFill>
              </a:rPr>
              <a:t>The currency is the Polish </a:t>
            </a:r>
            <a:r>
              <a:rPr lang="en-GB" dirty="0" err="1"/>
              <a:t>złoty</a:t>
            </a:r>
            <a:r>
              <a:rPr lang="en-GB" dirty="0">
                <a:solidFill>
                  <a:srgbClr val="000000"/>
                </a:solidFill>
              </a:rPr>
              <a:t>.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3912973" y="3937687"/>
            <a:ext cx="4764300" cy="2485145"/>
            <a:chOff x="3912973" y="3937687"/>
            <a:chExt cx="4764300" cy="2485145"/>
          </a:xfrm>
        </p:grpSpPr>
        <p:sp>
          <p:nvSpPr>
            <p:cNvPr id="7" name="Rounded Rectangular Callout 6"/>
            <p:cNvSpPr/>
            <p:nvPr/>
          </p:nvSpPr>
          <p:spPr>
            <a:xfrm>
              <a:off x="3912973" y="3937687"/>
              <a:ext cx="3369177" cy="1548714"/>
            </a:xfrm>
            <a:prstGeom prst="wedgeRoundRectCallout">
              <a:avLst>
                <a:gd name="adj1" fmla="val 65187"/>
                <a:gd name="adj2" fmla="val 36045"/>
                <a:gd name="adj3" fmla="val 16667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5000"/>
                </a:lnSpc>
              </a:pPr>
              <a:r>
                <a:rPr lang="en-GB" dirty="0">
                  <a:solidFill>
                    <a:schemeClr val="dk1"/>
                  </a:solidFill>
                </a:rPr>
                <a:t>The language spoken in Poland is Polish.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615" b="16405"/>
            <a:stretch/>
          </p:blipFill>
          <p:spPr>
            <a:xfrm flipH="1">
              <a:off x="7247123" y="4789089"/>
              <a:ext cx="1430150" cy="1633743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0" r="49114" b="8453"/>
          <a:stretch/>
        </p:blipFill>
        <p:spPr>
          <a:xfrm>
            <a:off x="755650" y="1473201"/>
            <a:ext cx="2696004" cy="4475996"/>
          </a:xfrm>
          <a:prstGeom prst="roundRect">
            <a:avLst>
              <a:gd name="adj" fmla="val 12389"/>
            </a:avLst>
          </a:prstGeom>
        </p:spPr>
      </p:pic>
    </p:spTree>
    <p:extLst>
      <p:ext uri="{BB962C8B-B14F-4D97-AF65-F5344CB8AC3E}">
        <p14:creationId xmlns:p14="http://schemas.microsoft.com/office/powerpoint/2010/main" val="428180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Polish Phrases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755650" y="1412198"/>
            <a:ext cx="3893468" cy="495108"/>
          </a:xfrm>
          <a:prstGeom prst="roundRect">
            <a:avLst/>
          </a:prstGeom>
          <a:solidFill>
            <a:srgbClr val="F0D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 smtClean="0">
                <a:solidFill>
                  <a:schemeClr val="tx1"/>
                </a:solidFill>
                <a:latin typeface="Twinkl SemiBold" pitchFamily="2" charset="0"/>
              </a:rPr>
              <a:t>  </a:t>
            </a:r>
            <a:r>
              <a:rPr lang="en-GB" dirty="0" smtClean="0">
                <a:solidFill>
                  <a:schemeClr val="tx1"/>
                </a:solidFill>
                <a:latin typeface="Twinkl SemiBold" pitchFamily="2" charset="0"/>
              </a:rPr>
              <a:t>Hi</a:t>
            </a:r>
            <a:endParaRPr lang="en-GB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03354" y="1412198"/>
            <a:ext cx="3602764" cy="4951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dk1"/>
                </a:solidFill>
              </a:rPr>
              <a:t>czesc</a:t>
            </a:r>
            <a:r>
              <a:rPr lang="en-GB" dirty="0">
                <a:solidFill>
                  <a:schemeClr val="dk1"/>
                </a:solidFill>
              </a:rPr>
              <a:t> pronounced ‘</a:t>
            </a:r>
            <a:r>
              <a:rPr lang="en-GB" i="1" dirty="0" err="1">
                <a:solidFill>
                  <a:schemeClr val="dk1"/>
                </a:solidFill>
              </a:rPr>
              <a:t>cheshch</a:t>
            </a:r>
            <a:r>
              <a:rPr lang="en-GB" i="1" dirty="0">
                <a:solidFill>
                  <a:schemeClr val="dk1"/>
                </a:solidFill>
              </a:rPr>
              <a:t>’</a:t>
            </a:r>
            <a:r>
              <a:rPr lang="en-GB" dirty="0">
                <a:solidFill>
                  <a:schemeClr val="dk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5650" y="1976490"/>
            <a:ext cx="3893468" cy="495108"/>
          </a:xfrm>
          <a:prstGeom prst="roundRect">
            <a:avLst/>
          </a:prstGeom>
          <a:solidFill>
            <a:srgbClr val="F0D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 smtClean="0">
                <a:solidFill>
                  <a:schemeClr val="tx1"/>
                </a:solidFill>
                <a:latin typeface="Twinkl SemiBold" pitchFamily="2" charset="0"/>
              </a:rPr>
              <a:t>  </a:t>
            </a:r>
            <a:r>
              <a:rPr lang="en-GB" dirty="0" smtClean="0">
                <a:solidFill>
                  <a:schemeClr val="tx1"/>
                </a:solidFill>
                <a:latin typeface="Twinkl SemiBold" pitchFamily="2" charset="0"/>
              </a:rPr>
              <a:t>Bye</a:t>
            </a:r>
            <a:endParaRPr lang="en-GB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03354" y="1976490"/>
            <a:ext cx="3602764" cy="4951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dk1"/>
                </a:solidFill>
              </a:rPr>
              <a:t>czesc</a:t>
            </a:r>
            <a:r>
              <a:rPr lang="en-GB" dirty="0">
                <a:solidFill>
                  <a:schemeClr val="dk1"/>
                </a:solidFill>
              </a:rPr>
              <a:t> pronounced ‘</a:t>
            </a:r>
            <a:r>
              <a:rPr lang="en-GB" i="1" dirty="0" err="1">
                <a:solidFill>
                  <a:schemeClr val="dk1"/>
                </a:solidFill>
              </a:rPr>
              <a:t>cheshch</a:t>
            </a:r>
            <a:r>
              <a:rPr lang="en-GB" i="1" dirty="0">
                <a:solidFill>
                  <a:schemeClr val="dk1"/>
                </a:solidFill>
              </a:rPr>
              <a:t>’</a:t>
            </a:r>
            <a:r>
              <a:rPr lang="en-GB" dirty="0">
                <a:solidFill>
                  <a:schemeClr val="dk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5650" y="2540782"/>
            <a:ext cx="3893468" cy="495108"/>
          </a:xfrm>
          <a:prstGeom prst="roundRect">
            <a:avLst/>
          </a:prstGeom>
          <a:solidFill>
            <a:srgbClr val="F0D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 smtClean="0">
                <a:solidFill>
                  <a:schemeClr val="tx1"/>
                </a:solidFill>
                <a:latin typeface="Twinkl SemiBold" pitchFamily="2" charset="0"/>
              </a:rPr>
              <a:t>  </a:t>
            </a:r>
            <a:r>
              <a:rPr lang="en-GB" dirty="0" smtClean="0">
                <a:solidFill>
                  <a:schemeClr val="tx1"/>
                </a:solidFill>
                <a:latin typeface="Twinkl SemiBold" pitchFamily="2" charset="0"/>
              </a:rPr>
              <a:t>See you</a:t>
            </a:r>
            <a:endParaRPr lang="en-GB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03354" y="2540782"/>
            <a:ext cx="3602764" cy="4951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i="1" dirty="0">
                <a:solidFill>
                  <a:schemeClr val="dk1"/>
                </a:solidFill>
              </a:rPr>
              <a:t>do </a:t>
            </a:r>
            <a:r>
              <a:rPr lang="en-GB" sz="1400" i="1" dirty="0" err="1">
                <a:solidFill>
                  <a:schemeClr val="dk1"/>
                </a:solidFill>
              </a:rPr>
              <a:t>widzenia</a:t>
            </a:r>
            <a:r>
              <a:rPr lang="en-GB" sz="1400" dirty="0">
                <a:solidFill>
                  <a:schemeClr val="dk1"/>
                </a:solidFill>
              </a:rPr>
              <a:t> pronounced ‘</a:t>
            </a:r>
            <a:r>
              <a:rPr lang="en-GB" sz="1400" i="1" dirty="0" err="1">
                <a:solidFill>
                  <a:schemeClr val="dk1"/>
                </a:solidFill>
              </a:rPr>
              <a:t>doh</a:t>
            </a:r>
            <a:r>
              <a:rPr lang="en-GB" sz="1400" i="1" dirty="0">
                <a:solidFill>
                  <a:schemeClr val="dk1"/>
                </a:solidFill>
              </a:rPr>
              <a:t> </a:t>
            </a:r>
            <a:r>
              <a:rPr lang="en-GB" sz="1400" i="1" dirty="0" err="1">
                <a:solidFill>
                  <a:schemeClr val="dk1"/>
                </a:solidFill>
              </a:rPr>
              <a:t>vidsenya</a:t>
            </a:r>
            <a:r>
              <a:rPr lang="en-GB" sz="1400" i="1" dirty="0">
                <a:solidFill>
                  <a:schemeClr val="dk1"/>
                </a:solidFill>
              </a:rPr>
              <a:t>’</a:t>
            </a:r>
            <a:r>
              <a:rPr lang="en-GB" sz="1400" dirty="0">
                <a:solidFill>
                  <a:schemeClr val="dk1"/>
                </a:solidFill>
              </a:rPr>
              <a:t>.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5650" y="3105074"/>
            <a:ext cx="3893468" cy="495108"/>
          </a:xfrm>
          <a:prstGeom prst="roundRect">
            <a:avLst/>
          </a:prstGeom>
          <a:solidFill>
            <a:srgbClr val="F0D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 smtClean="0">
                <a:solidFill>
                  <a:schemeClr val="tx1"/>
                </a:solidFill>
                <a:latin typeface="Twinkl SemiBold" pitchFamily="2" charset="0"/>
              </a:rPr>
              <a:t>  </a:t>
            </a:r>
            <a:r>
              <a:rPr lang="en-GB" dirty="0" smtClean="0">
                <a:solidFill>
                  <a:schemeClr val="tx1"/>
                </a:solidFill>
                <a:latin typeface="Twinkl SemiBold" pitchFamily="2" charset="0"/>
              </a:rPr>
              <a:t>Yes</a:t>
            </a:r>
            <a:endParaRPr lang="en-GB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03354" y="3105074"/>
            <a:ext cx="3602764" cy="4951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dk1"/>
                </a:solidFill>
              </a:rPr>
              <a:t>tak</a:t>
            </a:r>
            <a:r>
              <a:rPr lang="en-GB" dirty="0">
                <a:solidFill>
                  <a:schemeClr val="dk1"/>
                </a:solidFill>
              </a:rPr>
              <a:t> pronounced ‘</a:t>
            </a:r>
            <a:r>
              <a:rPr lang="en-GB" i="1" dirty="0" err="1">
                <a:solidFill>
                  <a:schemeClr val="dk1"/>
                </a:solidFill>
              </a:rPr>
              <a:t>tahk</a:t>
            </a:r>
            <a:r>
              <a:rPr lang="en-GB" dirty="0">
                <a:solidFill>
                  <a:schemeClr val="dk1"/>
                </a:solidFill>
              </a:rPr>
              <a:t>’.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5650" y="3669366"/>
            <a:ext cx="3893468" cy="495108"/>
          </a:xfrm>
          <a:prstGeom prst="roundRect">
            <a:avLst/>
          </a:prstGeom>
          <a:solidFill>
            <a:srgbClr val="F0D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 smtClean="0">
                <a:solidFill>
                  <a:schemeClr val="tx1"/>
                </a:solidFill>
                <a:latin typeface="Twinkl SemiBold" pitchFamily="2" charset="0"/>
              </a:rPr>
              <a:t>  </a:t>
            </a:r>
            <a:r>
              <a:rPr lang="en-GB" dirty="0" smtClean="0">
                <a:solidFill>
                  <a:schemeClr val="tx1"/>
                </a:solidFill>
                <a:latin typeface="Twinkl SemiBold" pitchFamily="2" charset="0"/>
              </a:rPr>
              <a:t>No</a:t>
            </a:r>
            <a:endParaRPr lang="en-GB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03354" y="3669366"/>
            <a:ext cx="3602764" cy="4951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dk1"/>
                </a:solidFill>
              </a:rPr>
              <a:t>nie</a:t>
            </a:r>
            <a:r>
              <a:rPr lang="en-GB" dirty="0">
                <a:solidFill>
                  <a:schemeClr val="dk1"/>
                </a:solidFill>
              </a:rPr>
              <a:t> pronounced ‘</a:t>
            </a:r>
            <a:r>
              <a:rPr lang="en-GB" i="1" dirty="0" err="1">
                <a:solidFill>
                  <a:schemeClr val="dk1"/>
                </a:solidFill>
              </a:rPr>
              <a:t>nye</a:t>
            </a:r>
            <a:r>
              <a:rPr lang="en-GB" dirty="0">
                <a:solidFill>
                  <a:schemeClr val="dk1"/>
                </a:solidFill>
              </a:rPr>
              <a:t>’.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55650" y="4233658"/>
            <a:ext cx="3893468" cy="495108"/>
          </a:xfrm>
          <a:prstGeom prst="roundRect">
            <a:avLst/>
          </a:prstGeom>
          <a:solidFill>
            <a:srgbClr val="F0D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 smtClean="0">
                <a:solidFill>
                  <a:schemeClr val="tx1"/>
                </a:solidFill>
                <a:latin typeface="Twinkl SemiBold" pitchFamily="2" charset="0"/>
              </a:rPr>
              <a:t>  </a:t>
            </a:r>
            <a:r>
              <a:rPr lang="en-GB" dirty="0" smtClean="0">
                <a:solidFill>
                  <a:schemeClr val="tx1"/>
                </a:solidFill>
                <a:latin typeface="Twinkl SemiBold" pitchFamily="2" charset="0"/>
              </a:rPr>
              <a:t>Please</a:t>
            </a:r>
            <a:endParaRPr lang="en-GB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03354" y="4233658"/>
            <a:ext cx="3602764" cy="4951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dk1"/>
                </a:solidFill>
              </a:rPr>
              <a:t>prosze</a:t>
            </a:r>
            <a:r>
              <a:rPr lang="en-GB" dirty="0">
                <a:solidFill>
                  <a:schemeClr val="dk1"/>
                </a:solidFill>
              </a:rPr>
              <a:t> pronounced ‘</a:t>
            </a:r>
            <a:r>
              <a:rPr lang="en-GB" i="1" dirty="0" err="1">
                <a:solidFill>
                  <a:schemeClr val="dk1"/>
                </a:solidFill>
              </a:rPr>
              <a:t>prosheh</a:t>
            </a:r>
            <a:r>
              <a:rPr lang="en-GB" dirty="0">
                <a:solidFill>
                  <a:schemeClr val="dk1"/>
                </a:solidFill>
              </a:rPr>
              <a:t>’.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55650" y="4797950"/>
            <a:ext cx="3893468" cy="495108"/>
          </a:xfrm>
          <a:prstGeom prst="roundRect">
            <a:avLst/>
          </a:prstGeom>
          <a:solidFill>
            <a:srgbClr val="F0D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 smtClean="0">
                <a:solidFill>
                  <a:schemeClr val="tx1"/>
                </a:solidFill>
                <a:latin typeface="Twinkl SemiBold" pitchFamily="2" charset="0"/>
              </a:rPr>
              <a:t>  </a:t>
            </a:r>
            <a:r>
              <a:rPr lang="en-GB" dirty="0" smtClean="0">
                <a:solidFill>
                  <a:schemeClr val="tx1"/>
                </a:solidFill>
                <a:latin typeface="Twinkl SemiBold" pitchFamily="2" charset="0"/>
              </a:rPr>
              <a:t>Thank you</a:t>
            </a:r>
            <a:endParaRPr lang="en-GB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03354" y="4797950"/>
            <a:ext cx="3602764" cy="4951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i="1" dirty="0" err="1">
                <a:solidFill>
                  <a:schemeClr val="dk1"/>
                </a:solidFill>
              </a:rPr>
              <a:t>dziekuje</a:t>
            </a:r>
            <a:r>
              <a:rPr lang="en-GB" sz="1600" dirty="0">
                <a:solidFill>
                  <a:schemeClr val="dk1"/>
                </a:solidFill>
              </a:rPr>
              <a:t> pronounced ‘</a:t>
            </a:r>
            <a:r>
              <a:rPr lang="en-GB" sz="1600" i="1" dirty="0" err="1">
                <a:solidFill>
                  <a:schemeClr val="dk1"/>
                </a:solidFill>
              </a:rPr>
              <a:t>dsyenkooyeh</a:t>
            </a:r>
            <a:r>
              <a:rPr lang="en-GB" sz="1600" dirty="0">
                <a:solidFill>
                  <a:schemeClr val="dk1"/>
                </a:solidFill>
              </a:rPr>
              <a:t>’.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55"/>
          <a:stretch/>
        </p:blipFill>
        <p:spPr>
          <a:xfrm>
            <a:off x="3318953" y="5407976"/>
            <a:ext cx="2544997" cy="100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7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Polish Food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5"/>
          <a:stretch/>
        </p:blipFill>
        <p:spPr>
          <a:xfrm>
            <a:off x="817524" y="2603157"/>
            <a:ext cx="5011031" cy="3212757"/>
          </a:xfrm>
          <a:prstGeom prst="roundRect">
            <a:avLst>
              <a:gd name="adj" fmla="val 6816"/>
            </a:avLst>
          </a:prstGeom>
        </p:spPr>
      </p:pic>
      <p:sp>
        <p:nvSpPr>
          <p:cNvPr id="5" name="Rounded Rectangle 4"/>
          <p:cNvSpPr/>
          <p:nvPr/>
        </p:nvSpPr>
        <p:spPr>
          <a:xfrm>
            <a:off x="755650" y="1475526"/>
            <a:ext cx="7632700" cy="8804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333333"/>
                </a:solidFill>
              </a:rPr>
              <a:t>Polish food is a mixture of different cultural traditions. It is based quite heavily on meats, noodles, spices and dumplings</a:t>
            </a:r>
            <a:r>
              <a:rPr lang="en-GB" dirty="0" smtClean="0">
                <a:solidFill>
                  <a:srgbClr val="333333"/>
                </a:solidFill>
              </a:rPr>
              <a:t>.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80670" y="2603157"/>
            <a:ext cx="2407680" cy="1272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2363"/>
              </a:lnSpc>
              <a:spcBef>
                <a:spcPts val="1600"/>
              </a:spcBef>
            </a:pPr>
            <a:r>
              <a:rPr lang="en-GB" dirty="0">
                <a:solidFill>
                  <a:srgbClr val="333333"/>
                </a:solidFill>
              </a:rPr>
              <a:t>A famous soup there is called </a:t>
            </a:r>
            <a:r>
              <a:rPr lang="en-GB" dirty="0" err="1">
                <a:solidFill>
                  <a:srgbClr val="333333"/>
                </a:solidFill>
              </a:rPr>
              <a:t>flaczki</a:t>
            </a:r>
            <a:r>
              <a:rPr lang="en-GB" dirty="0">
                <a:solidFill>
                  <a:srgbClr val="333333"/>
                </a:solidFill>
              </a:rPr>
              <a:t> or tripe soup. 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TextBox 21"/>
          <p:cNvSpPr txBox="1">
            <a:spLocks noChangeArrowheads="1"/>
          </p:cNvSpPr>
          <p:nvPr/>
        </p:nvSpPr>
        <p:spPr bwMode="auto">
          <a:xfrm>
            <a:off x="2789545" y="6245477"/>
            <a:ext cx="356491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dirty="0" smtClean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“</a:t>
            </a:r>
            <a:r>
              <a:rPr lang="en-GB" altLang="en-US" sz="500" b="1" dirty="0" smtClean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Polish Sou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p</a:t>
            </a:r>
            <a:r>
              <a:rPr lang="en-GB" altLang="en-US" sz="500" dirty="0" smtClean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” 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by </a:t>
            </a:r>
            <a:r>
              <a:rPr lang="en-GB" altLang="en-US" sz="500" dirty="0" smtClean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[</a:t>
            </a:r>
            <a:r>
              <a:rPr lang="en-GB" altLang="en-US" sz="500" b="1" dirty="0" err="1" smtClean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UggBoy</a:t>
            </a:r>
            <a:r>
              <a:rPr lang="en-GB" altLang="en-US" sz="500" b="1" dirty="0" smtClean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 </a:t>
            </a:r>
            <a:r>
              <a:rPr lang="en-GB" altLang="en-US" sz="500" b="1" dirty="0" err="1" smtClean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UggGirl</a:t>
            </a:r>
            <a:r>
              <a:rPr lang="en-GB" altLang="en-US" sz="500" dirty="0" smtClean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] 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is licensed under 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  <a:hlinkClick r:id="rId3"/>
              </a:rPr>
              <a:t>CC BY 2.0</a:t>
            </a:r>
            <a:endParaRPr lang="en-GB" altLang="en-US" sz="500" b="1" dirty="0">
              <a:latin typeface="Tuffy-TTF" panose="020B0603060100000000" pitchFamily="34" charset="0"/>
              <a:ea typeface="Tuffy" panose="020B06030601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92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highlight>
                  <a:srgbClr val="FFFFFF"/>
                </a:highlight>
              </a:rPr>
              <a:t>Wieliczka</a:t>
            </a:r>
            <a:r>
              <a:rPr lang="en-GB" dirty="0">
                <a:highlight>
                  <a:srgbClr val="FFFFFF"/>
                </a:highlight>
              </a:rPr>
              <a:t> Salt Mine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755650" y="1475526"/>
            <a:ext cx="7632700" cy="4951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The </a:t>
            </a:r>
            <a:r>
              <a:rPr lang="en-GB" dirty="0" err="1" smtClean="0">
                <a:solidFill>
                  <a:srgbClr val="000000"/>
                </a:solidFill>
              </a:rPr>
              <a:t>Wieliczka</a:t>
            </a:r>
            <a:r>
              <a:rPr lang="en-GB" dirty="0" smtClean="0">
                <a:solidFill>
                  <a:srgbClr val="000000"/>
                </a:solidFill>
              </a:rPr>
              <a:t> Salt Mine is in the town of </a:t>
            </a:r>
            <a:r>
              <a:rPr lang="en-GB" dirty="0" err="1" smtClean="0">
                <a:solidFill>
                  <a:srgbClr val="000000"/>
                </a:solidFill>
              </a:rPr>
              <a:t>Wieliczka</a:t>
            </a:r>
            <a:r>
              <a:rPr lang="en-GB" dirty="0" smtClean="0">
                <a:solidFill>
                  <a:srgbClr val="000000"/>
                </a:solidFill>
              </a:rPr>
              <a:t>.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14725" y="2169394"/>
            <a:ext cx="48736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600"/>
              </a:spcBef>
            </a:pPr>
            <a:r>
              <a:rPr lang="en-GB" dirty="0" smtClean="0">
                <a:solidFill>
                  <a:srgbClr val="000000"/>
                </a:solidFill>
              </a:rPr>
              <a:t>It is made up of lots of underground caves and tunnels made from salt and visitors can go there to take tours around it. 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2789545" y="6245477"/>
            <a:ext cx="356491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dirty="0" smtClean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“</a:t>
            </a:r>
            <a:r>
              <a:rPr lang="en-GB" altLang="en-US" sz="500" b="1" dirty="0" err="1" smtClean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Wieliczka</a:t>
            </a:r>
            <a:r>
              <a:rPr lang="en-GB" altLang="en-US" sz="500" b="1" dirty="0" smtClean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 Salt Mine</a:t>
            </a:r>
            <a:r>
              <a:rPr lang="en-GB" altLang="en-US" sz="500" dirty="0" smtClean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” 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by </a:t>
            </a:r>
            <a:r>
              <a:rPr lang="en-GB" altLang="en-US" sz="500" dirty="0" smtClean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[</a:t>
            </a:r>
            <a:r>
              <a:rPr lang="en-GB" altLang="en-US" sz="500" b="1" dirty="0" smtClean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NH53</a:t>
            </a:r>
            <a:r>
              <a:rPr lang="en-GB" altLang="en-US" sz="500" dirty="0" smtClean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] 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is licensed under 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  <a:hlinkClick r:id="rId2"/>
              </a:rPr>
              <a:t>CC BY 2.0</a:t>
            </a:r>
            <a:endParaRPr lang="en-GB" altLang="en-US" sz="500" b="1" dirty="0">
              <a:latin typeface="Tuffy-TTF" panose="020B0603060100000000" pitchFamily="34" charset="0"/>
              <a:ea typeface="Tuffy" panose="020B0603060100000000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1072" y="2603972"/>
            <a:ext cx="3476625" cy="2607469"/>
          </a:xfrm>
          <a:prstGeom prst="roundRect">
            <a:avLst>
              <a:gd name="adj" fmla="val 8630"/>
            </a:avLst>
          </a:prstGeom>
        </p:spPr>
      </p:pic>
      <p:sp>
        <p:nvSpPr>
          <p:cNvPr id="12" name="Rounded Rectangle 11"/>
          <p:cNvSpPr/>
          <p:nvPr/>
        </p:nvSpPr>
        <p:spPr>
          <a:xfrm>
            <a:off x="3514724" y="3291484"/>
            <a:ext cx="4873625" cy="9465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00"/>
                </a:solidFill>
              </a:rPr>
              <a:t>It even has four chapels inside and an underground lake</a:t>
            </a:r>
            <a:r>
              <a:rPr lang="en-GB" dirty="0" smtClean="0">
                <a:solidFill>
                  <a:srgbClr val="000000"/>
                </a:solidFill>
              </a:rPr>
              <a:t>!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0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Warsaw Old Town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755650" y="1475526"/>
            <a:ext cx="7632700" cy="8804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00"/>
                </a:solidFill>
              </a:rPr>
              <a:t>The Old Town is the oldest part of Warsaw. It is a big tourist attraction in Poland.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45"/>
          <a:stretch/>
        </p:blipFill>
        <p:spPr>
          <a:xfrm>
            <a:off x="755650" y="2600325"/>
            <a:ext cx="4540250" cy="3277269"/>
          </a:xfrm>
          <a:prstGeom prst="roundRect">
            <a:avLst>
              <a:gd name="adj" fmla="val 6495"/>
            </a:avLst>
          </a:prstGeom>
        </p:spPr>
      </p:pic>
      <p:sp>
        <p:nvSpPr>
          <p:cNvPr id="5" name="Rectangle 4"/>
          <p:cNvSpPr/>
          <p:nvPr/>
        </p:nvSpPr>
        <p:spPr>
          <a:xfrm>
            <a:off x="5448300" y="2600325"/>
            <a:ext cx="29400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600"/>
              </a:spcBef>
            </a:pPr>
            <a:r>
              <a:rPr lang="en-GB" dirty="0">
                <a:solidFill>
                  <a:srgbClr val="000000"/>
                </a:solidFill>
              </a:rPr>
              <a:t>This area has a large</a:t>
            </a:r>
            <a:r>
              <a:rPr lang="en-GB" dirty="0">
                <a:solidFill>
                  <a:schemeClr val="dk1"/>
                </a:solidFill>
              </a:rPr>
              <a:t> pedestrianised section to wander around</a:t>
            </a:r>
            <a:r>
              <a:rPr lang="en-GB" dirty="0">
                <a:solidFill>
                  <a:srgbClr val="000000"/>
                </a:solidFill>
              </a:rPr>
              <a:t> with lots of lovely restaurants, shops and cafés. 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48300" y="4321956"/>
            <a:ext cx="29400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600"/>
              </a:spcBef>
            </a:pPr>
            <a:r>
              <a:rPr lang="en-GB" dirty="0">
                <a:solidFill>
                  <a:srgbClr val="000000"/>
                </a:solidFill>
              </a:rPr>
              <a:t>There is a lot of medieval architecture to be seen around here, such as 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the city walls and St. John’s Cathedral.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43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331</Words>
  <Application>Microsoft Office PowerPoint</Application>
  <PresentationFormat>On-screen Show (4:3)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Twinkl</vt:lpstr>
      <vt:lpstr>Tuffy</vt:lpstr>
      <vt:lpstr>Calibri</vt:lpstr>
      <vt:lpstr>Arial</vt:lpstr>
      <vt:lpstr>Twinkl SemiBold</vt:lpstr>
      <vt:lpstr>Tuffy-TTF</vt:lpstr>
      <vt:lpstr>Office Theme</vt:lpstr>
      <vt:lpstr>PowerPoint Presentation</vt:lpstr>
      <vt:lpstr>Where Is Poland?</vt:lpstr>
      <vt:lpstr>Facts About Poland</vt:lpstr>
      <vt:lpstr>Facts About Poland</vt:lpstr>
      <vt:lpstr>Some Polish Phrases</vt:lpstr>
      <vt:lpstr>Polish Food</vt:lpstr>
      <vt:lpstr>Wieliczka Salt Mine</vt:lpstr>
      <vt:lpstr>Warsaw Old Town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Sarah Fletcher</dc:creator>
  <cp:lastModifiedBy>Sarah Fletcher</cp:lastModifiedBy>
  <cp:revision>4</cp:revision>
  <dcterms:created xsi:type="dcterms:W3CDTF">2019-03-07T16:41:40Z</dcterms:created>
  <dcterms:modified xsi:type="dcterms:W3CDTF">2019-03-08T17:02:26Z</dcterms:modified>
</cp:coreProperties>
</file>