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0" r:id="rId4"/>
    <p:sldId id="266" r:id="rId5"/>
    <p:sldId id="258" r:id="rId6"/>
    <p:sldId id="265" r:id="rId7"/>
    <p:sldId id="259" r:id="rId8"/>
    <p:sldId id="267" r:id="rId9"/>
    <p:sldId id="262" r:id="rId10"/>
    <p:sldId id="264" r:id="rId11"/>
    <p:sldId id="261"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0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6B2AAD-6E92-446A-AD75-961BC19902A6}"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03B4A-4F00-49A2-B659-47AB6C95E2DD}" type="slidenum">
              <a:rPr lang="en-US" smtClean="0"/>
              <a:t>‹#›</a:t>
            </a:fld>
            <a:endParaRPr lang="en-US"/>
          </a:p>
        </p:txBody>
      </p:sp>
    </p:spTree>
    <p:extLst>
      <p:ext uri="{BB962C8B-B14F-4D97-AF65-F5344CB8AC3E}">
        <p14:creationId xmlns:p14="http://schemas.microsoft.com/office/powerpoint/2010/main" val="3755753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B2AAD-6E92-446A-AD75-961BC19902A6}"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03B4A-4F00-49A2-B659-47AB6C95E2DD}" type="slidenum">
              <a:rPr lang="en-US" smtClean="0"/>
              <a:t>‹#›</a:t>
            </a:fld>
            <a:endParaRPr lang="en-US"/>
          </a:p>
        </p:txBody>
      </p:sp>
    </p:spTree>
    <p:extLst>
      <p:ext uri="{BB962C8B-B14F-4D97-AF65-F5344CB8AC3E}">
        <p14:creationId xmlns:p14="http://schemas.microsoft.com/office/powerpoint/2010/main" val="1584909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B2AAD-6E92-446A-AD75-961BC19902A6}"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03B4A-4F00-49A2-B659-47AB6C95E2DD}" type="slidenum">
              <a:rPr lang="en-US" smtClean="0"/>
              <a:t>‹#›</a:t>
            </a:fld>
            <a:endParaRPr lang="en-US"/>
          </a:p>
        </p:txBody>
      </p:sp>
    </p:spTree>
    <p:extLst>
      <p:ext uri="{BB962C8B-B14F-4D97-AF65-F5344CB8AC3E}">
        <p14:creationId xmlns:p14="http://schemas.microsoft.com/office/powerpoint/2010/main" val="2885074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B2AAD-6E92-446A-AD75-961BC19902A6}"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03B4A-4F00-49A2-B659-47AB6C95E2DD}" type="slidenum">
              <a:rPr lang="en-US" smtClean="0"/>
              <a:t>‹#›</a:t>
            </a:fld>
            <a:endParaRPr lang="en-US"/>
          </a:p>
        </p:txBody>
      </p:sp>
    </p:spTree>
    <p:extLst>
      <p:ext uri="{BB962C8B-B14F-4D97-AF65-F5344CB8AC3E}">
        <p14:creationId xmlns:p14="http://schemas.microsoft.com/office/powerpoint/2010/main" val="4105146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6B2AAD-6E92-446A-AD75-961BC19902A6}"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03B4A-4F00-49A2-B659-47AB6C95E2DD}" type="slidenum">
              <a:rPr lang="en-US" smtClean="0"/>
              <a:t>‹#›</a:t>
            </a:fld>
            <a:endParaRPr lang="en-US"/>
          </a:p>
        </p:txBody>
      </p:sp>
    </p:spTree>
    <p:extLst>
      <p:ext uri="{BB962C8B-B14F-4D97-AF65-F5344CB8AC3E}">
        <p14:creationId xmlns:p14="http://schemas.microsoft.com/office/powerpoint/2010/main" val="2947903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6B2AAD-6E92-446A-AD75-961BC19902A6}" type="datetimeFigureOut">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303B4A-4F00-49A2-B659-47AB6C95E2DD}" type="slidenum">
              <a:rPr lang="en-US" smtClean="0"/>
              <a:t>‹#›</a:t>
            </a:fld>
            <a:endParaRPr lang="en-US"/>
          </a:p>
        </p:txBody>
      </p:sp>
    </p:spTree>
    <p:extLst>
      <p:ext uri="{BB962C8B-B14F-4D97-AF65-F5344CB8AC3E}">
        <p14:creationId xmlns:p14="http://schemas.microsoft.com/office/powerpoint/2010/main" val="1521146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6B2AAD-6E92-446A-AD75-961BC19902A6}" type="datetimeFigureOut">
              <a:rPr lang="en-US" smtClean="0"/>
              <a:t>6/11/2020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303B4A-4F00-49A2-B659-47AB6C95E2DD}" type="slidenum">
              <a:rPr lang="en-US" smtClean="0"/>
              <a:t>‹#›</a:t>
            </a:fld>
            <a:endParaRPr lang="en-US"/>
          </a:p>
        </p:txBody>
      </p:sp>
    </p:spTree>
    <p:extLst>
      <p:ext uri="{BB962C8B-B14F-4D97-AF65-F5344CB8AC3E}">
        <p14:creationId xmlns:p14="http://schemas.microsoft.com/office/powerpoint/2010/main" val="3756821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6B2AAD-6E92-446A-AD75-961BC19902A6}" type="datetimeFigureOut">
              <a:rPr lang="en-US" smtClean="0"/>
              <a:t>6/11/2020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303B4A-4F00-49A2-B659-47AB6C95E2DD}" type="slidenum">
              <a:rPr lang="en-US" smtClean="0"/>
              <a:t>‹#›</a:t>
            </a:fld>
            <a:endParaRPr lang="en-US"/>
          </a:p>
        </p:txBody>
      </p:sp>
    </p:spTree>
    <p:extLst>
      <p:ext uri="{BB962C8B-B14F-4D97-AF65-F5344CB8AC3E}">
        <p14:creationId xmlns:p14="http://schemas.microsoft.com/office/powerpoint/2010/main" val="468873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6B2AAD-6E92-446A-AD75-961BC19902A6}" type="datetimeFigureOut">
              <a:rPr lang="en-US" smtClean="0"/>
              <a:t>6/11/2020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303B4A-4F00-49A2-B659-47AB6C95E2DD}" type="slidenum">
              <a:rPr lang="en-US" smtClean="0"/>
              <a:t>‹#›</a:t>
            </a:fld>
            <a:endParaRPr lang="en-US"/>
          </a:p>
        </p:txBody>
      </p:sp>
    </p:spTree>
    <p:extLst>
      <p:ext uri="{BB962C8B-B14F-4D97-AF65-F5344CB8AC3E}">
        <p14:creationId xmlns:p14="http://schemas.microsoft.com/office/powerpoint/2010/main" val="2734720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6B2AAD-6E92-446A-AD75-961BC19902A6}" type="datetimeFigureOut">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303B4A-4F00-49A2-B659-47AB6C95E2DD}" type="slidenum">
              <a:rPr lang="en-US" smtClean="0"/>
              <a:t>‹#›</a:t>
            </a:fld>
            <a:endParaRPr lang="en-US"/>
          </a:p>
        </p:txBody>
      </p:sp>
    </p:spTree>
    <p:extLst>
      <p:ext uri="{BB962C8B-B14F-4D97-AF65-F5344CB8AC3E}">
        <p14:creationId xmlns:p14="http://schemas.microsoft.com/office/powerpoint/2010/main" val="630455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6B2AAD-6E92-446A-AD75-961BC19902A6}" type="datetimeFigureOut">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303B4A-4F00-49A2-B659-47AB6C95E2DD}" type="slidenum">
              <a:rPr lang="en-US" smtClean="0"/>
              <a:t>‹#›</a:t>
            </a:fld>
            <a:endParaRPr lang="en-US"/>
          </a:p>
        </p:txBody>
      </p:sp>
    </p:spTree>
    <p:extLst>
      <p:ext uri="{BB962C8B-B14F-4D97-AF65-F5344CB8AC3E}">
        <p14:creationId xmlns:p14="http://schemas.microsoft.com/office/powerpoint/2010/main" val="508967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B2AAD-6E92-446A-AD75-961BC19902A6}" type="datetimeFigureOut">
              <a:rPr lang="en-US" smtClean="0"/>
              <a:t>6/11/2020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303B4A-4F00-49A2-B659-47AB6C95E2DD}" type="slidenum">
              <a:rPr lang="en-US" smtClean="0"/>
              <a:t>‹#›</a:t>
            </a:fld>
            <a:endParaRPr lang="en-US"/>
          </a:p>
        </p:txBody>
      </p:sp>
    </p:spTree>
    <p:extLst>
      <p:ext uri="{BB962C8B-B14F-4D97-AF65-F5344CB8AC3E}">
        <p14:creationId xmlns:p14="http://schemas.microsoft.com/office/powerpoint/2010/main" val="1022030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88640"/>
            <a:ext cx="6696744" cy="1470025"/>
          </a:xfrm>
        </p:spPr>
        <p:txBody>
          <a:bodyPr>
            <a:noAutofit/>
          </a:bodyPr>
          <a:lstStyle/>
          <a:p>
            <a:r>
              <a:rPr lang="pl-PL" sz="9600" b="1" i="1" dirty="0" smtClean="0">
                <a:latin typeface="Lucida Handwriting" panose="03010101010101010101" pitchFamily="66" charset="0"/>
              </a:rPr>
              <a:t>ITALY</a:t>
            </a:r>
            <a:endParaRPr lang="en-US" sz="9600" b="1" i="1" dirty="0">
              <a:latin typeface="Lucida Handwriting" panose="03010101010101010101" pitchFamily="66" charset="0"/>
            </a:endParaRPr>
          </a:p>
        </p:txBody>
      </p:sp>
      <p:sp>
        <p:nvSpPr>
          <p:cNvPr id="3" name="Subtitle 2"/>
          <p:cNvSpPr>
            <a:spLocks noGrp="1"/>
          </p:cNvSpPr>
          <p:nvPr>
            <p:ph type="subTitle" idx="1"/>
          </p:nvPr>
        </p:nvSpPr>
        <p:spPr>
          <a:xfrm>
            <a:off x="3986907" y="6113512"/>
            <a:ext cx="5184576" cy="744488"/>
          </a:xfrm>
        </p:spPr>
        <p:txBody>
          <a:bodyPr/>
          <a:lstStyle/>
          <a:p>
            <a:r>
              <a:rPr lang="pl-PL" dirty="0" smtClean="0">
                <a:solidFill>
                  <a:schemeClr val="tx1"/>
                </a:solidFill>
                <a:latin typeface="Lucida Handwriting" panose="03010101010101010101" pitchFamily="66" charset="0"/>
              </a:rPr>
              <a:t>Kacper Galus</a:t>
            </a:r>
            <a:endParaRPr lang="en-US" dirty="0">
              <a:solidFill>
                <a:schemeClr val="tx1"/>
              </a:solidFill>
              <a:latin typeface="Lucida Handwriting" panose="03010101010101010101" pitchFamily="66"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484784"/>
            <a:ext cx="4062172" cy="4529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85804"/>
            <a:ext cx="4237548" cy="4528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8479" y="108788"/>
            <a:ext cx="1459709" cy="1306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6211507"/>
      </p:ext>
    </p:extLst>
  </p:cSld>
  <p:clrMapOvr>
    <a:masterClrMapping/>
  </p:clrMapOvr>
  <mc:AlternateContent xmlns:mc="http://schemas.openxmlformats.org/markup-compatibility/2006">
    <mc:Choice xmlns:p14="http://schemas.microsoft.com/office/powerpoint/2010/main" Requires="p14">
      <p:transition p14:dur="250" advClick="0" advTm="2000"/>
    </mc:Choice>
    <mc:Fallback>
      <p:transition advClick="0" advTm="2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b="1" dirty="0" smtClean="0">
                <a:latin typeface="Lucida Handwriting" panose="03010101010101010101" pitchFamily="66" charset="0"/>
              </a:rPr>
              <a:t>ITALIAN CUSTOMS AND TRADITIONS</a:t>
            </a:r>
            <a:br>
              <a:rPr lang="pl-PL" b="1" dirty="0" smtClean="0">
                <a:latin typeface="Lucida Handwriting" panose="03010101010101010101" pitchFamily="66" charset="0"/>
              </a:rPr>
            </a:br>
            <a:endParaRPr lang="en-US" b="1" dirty="0">
              <a:latin typeface="Lucida Handwriting" panose="03010101010101010101" pitchFamily="66" charset="0"/>
            </a:endParaRPr>
          </a:p>
        </p:txBody>
      </p:sp>
      <p:sp>
        <p:nvSpPr>
          <p:cNvPr id="3" name="Content Placeholder 2"/>
          <p:cNvSpPr>
            <a:spLocks noGrp="1"/>
          </p:cNvSpPr>
          <p:nvPr>
            <p:ph idx="1"/>
          </p:nvPr>
        </p:nvSpPr>
        <p:spPr/>
        <p:txBody>
          <a:bodyPr>
            <a:normAutofit lnSpcReduction="10000"/>
          </a:bodyPr>
          <a:lstStyle/>
          <a:p>
            <a:pPr algn="just"/>
            <a:r>
              <a:rPr lang="en-US" dirty="0"/>
              <a:t>In Venice </a:t>
            </a:r>
            <a:r>
              <a:rPr lang="pl-PL" dirty="0" smtClean="0"/>
              <a:t>Italians</a:t>
            </a:r>
            <a:r>
              <a:rPr lang="en-US" dirty="0" smtClean="0"/>
              <a:t> </a:t>
            </a:r>
            <a:r>
              <a:rPr lang="en-US" dirty="0"/>
              <a:t>celebrate </a:t>
            </a:r>
            <a:r>
              <a:rPr lang="en-US" b="1" i="1" dirty="0" err="1"/>
              <a:t>Carnivale</a:t>
            </a:r>
            <a:r>
              <a:rPr lang="en-US" b="1" i="1" dirty="0"/>
              <a:t> di </a:t>
            </a:r>
            <a:r>
              <a:rPr lang="en-US" b="1" i="1" dirty="0" err="1"/>
              <a:t>Venezia</a:t>
            </a:r>
            <a:r>
              <a:rPr lang="en-US" b="1" dirty="0"/>
              <a:t>,</a:t>
            </a:r>
            <a:r>
              <a:rPr lang="en-US" dirty="0"/>
              <a:t> a two-week party in early spring. It is marked by parties, parades, live performances of music and, most famously, masquerade balls</a:t>
            </a:r>
            <a:r>
              <a:rPr lang="en-US" dirty="0" smtClean="0"/>
              <a:t>.</a:t>
            </a:r>
            <a:endParaRPr lang="pl-PL" dirty="0" smtClean="0"/>
          </a:p>
          <a:p>
            <a:pPr algn="just"/>
            <a:r>
              <a:rPr lang="pl-PL" b="1" i="1" dirty="0" err="1" smtClean="0"/>
              <a:t>E</a:t>
            </a:r>
            <a:r>
              <a:rPr lang="en-US" b="1" i="1" dirty="0" err="1" smtClean="0"/>
              <a:t>rragosto</a:t>
            </a:r>
            <a:r>
              <a:rPr lang="en-US" dirty="0"/>
              <a:t> is an Italian summer holiday. Traditionally, it was simply a period of relaxation; in fact, Italians used to take the entire month of August off as a vacation. </a:t>
            </a:r>
          </a:p>
        </p:txBody>
      </p:sp>
    </p:spTree>
    <p:extLst>
      <p:ext uri="{BB962C8B-B14F-4D97-AF65-F5344CB8AC3E}">
        <p14:creationId xmlns:p14="http://schemas.microsoft.com/office/powerpoint/2010/main" val="2925959238"/>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dirty="0" smtClean="0">
                <a:latin typeface="Lucida Handwriting" panose="03010101010101010101" pitchFamily="66" charset="0"/>
              </a:rPr>
              <a:t>LANGUAGE</a:t>
            </a:r>
            <a:endParaRPr lang="en-US" b="1" dirty="0">
              <a:latin typeface="Lucida Handwriting" panose="03010101010101010101" pitchFamily="66" charset="0"/>
            </a:endParaRPr>
          </a:p>
        </p:txBody>
      </p:sp>
      <p:sp>
        <p:nvSpPr>
          <p:cNvPr id="3" name="Content Placeholder 2"/>
          <p:cNvSpPr>
            <a:spLocks noGrp="1"/>
          </p:cNvSpPr>
          <p:nvPr>
            <p:ph idx="1"/>
          </p:nvPr>
        </p:nvSpPr>
        <p:spPr/>
        <p:txBody>
          <a:bodyPr>
            <a:normAutofit fontScale="77500" lnSpcReduction="20000"/>
          </a:bodyPr>
          <a:lstStyle/>
          <a:p>
            <a:r>
              <a:rPr lang="en-US" b="1" dirty="0">
                <a:latin typeface="Lucida Handwriting" panose="03010101010101010101" pitchFamily="66" charset="0"/>
              </a:rPr>
              <a:t>10 useful Italian words and terms</a:t>
            </a:r>
            <a:endParaRPr lang="en-US" dirty="0">
              <a:latin typeface="Lucida Handwriting" panose="03010101010101010101" pitchFamily="66" charset="0"/>
            </a:endParaRPr>
          </a:p>
          <a:p>
            <a:r>
              <a:rPr lang="en-US" dirty="0"/>
              <a:t>ciao -  hello</a:t>
            </a:r>
          </a:p>
          <a:p>
            <a:r>
              <a:rPr lang="en-US" dirty="0"/>
              <a:t>grazie - thank you</a:t>
            </a:r>
          </a:p>
          <a:p>
            <a:r>
              <a:rPr lang="en-US" dirty="0" err="1"/>
              <a:t>prego</a:t>
            </a:r>
            <a:r>
              <a:rPr lang="en-US" dirty="0"/>
              <a:t> - please, you are welcome</a:t>
            </a:r>
          </a:p>
          <a:p>
            <a:r>
              <a:rPr lang="en-US" dirty="0"/>
              <a:t>bene - good</a:t>
            </a:r>
          </a:p>
          <a:p>
            <a:r>
              <a:rPr lang="en-US" dirty="0"/>
              <a:t>come </a:t>
            </a:r>
            <a:r>
              <a:rPr lang="en-US" dirty="0" err="1"/>
              <a:t>stai</a:t>
            </a:r>
            <a:r>
              <a:rPr lang="en-US" dirty="0"/>
              <a:t>? - how are you? (informal, with family and friends)</a:t>
            </a:r>
          </a:p>
          <a:p>
            <a:r>
              <a:rPr lang="en-US" dirty="0" err="1"/>
              <a:t>si</a:t>
            </a:r>
            <a:r>
              <a:rPr lang="en-US" dirty="0"/>
              <a:t> - yes</a:t>
            </a:r>
          </a:p>
          <a:p>
            <a:r>
              <a:rPr lang="en-US" dirty="0"/>
              <a:t>no - no</a:t>
            </a:r>
          </a:p>
          <a:p>
            <a:r>
              <a:rPr lang="en-US" dirty="0" err="1"/>
              <a:t>scusami</a:t>
            </a:r>
            <a:r>
              <a:rPr lang="en-US" dirty="0"/>
              <a:t> - excuse me</a:t>
            </a:r>
          </a:p>
          <a:p>
            <a:r>
              <a:rPr lang="en-US" dirty="0"/>
              <a:t>ho fame - I am hungry</a:t>
            </a:r>
          </a:p>
          <a:p>
            <a:r>
              <a:rPr lang="en-US" dirty="0"/>
              <a:t>ho </a:t>
            </a:r>
            <a:r>
              <a:rPr lang="en-US" dirty="0" err="1"/>
              <a:t>sete</a:t>
            </a:r>
            <a:r>
              <a:rPr lang="en-US" dirty="0"/>
              <a:t> - I am thirsty</a:t>
            </a:r>
          </a:p>
          <a:p>
            <a:endParaRPr lang="en-US" dirty="0"/>
          </a:p>
        </p:txBody>
      </p:sp>
    </p:spTree>
    <p:extLst>
      <p:ext uri="{BB962C8B-B14F-4D97-AF65-F5344CB8AC3E}">
        <p14:creationId xmlns:p14="http://schemas.microsoft.com/office/powerpoint/2010/main" val="2444846114"/>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204864"/>
            <a:ext cx="8229600" cy="2007096"/>
          </a:xfrm>
        </p:spPr>
        <p:txBody>
          <a:bodyPr>
            <a:noAutofit/>
          </a:bodyPr>
          <a:lstStyle/>
          <a:p>
            <a:r>
              <a:rPr lang="pl-PL" sz="9600" b="1" dirty="0" smtClean="0">
                <a:latin typeface="Lucida Handwriting" panose="03010101010101010101" pitchFamily="66" charset="0"/>
              </a:rPr>
              <a:t>THANK YOU</a:t>
            </a:r>
            <a:br>
              <a:rPr lang="pl-PL" sz="9600" b="1" dirty="0" smtClean="0">
                <a:latin typeface="Lucida Handwriting" panose="03010101010101010101" pitchFamily="66" charset="0"/>
              </a:rPr>
            </a:br>
            <a:r>
              <a:rPr lang="pl-PL" sz="9600" b="1" dirty="0" smtClean="0">
                <a:latin typeface="Lucida Handwriting" panose="03010101010101010101" pitchFamily="66" charset="0"/>
              </a:rPr>
              <a:t>GRAZIE</a:t>
            </a:r>
            <a:br>
              <a:rPr lang="pl-PL" sz="9600" b="1" dirty="0" smtClean="0">
                <a:latin typeface="Lucida Handwriting" panose="03010101010101010101" pitchFamily="66" charset="0"/>
              </a:rPr>
            </a:br>
            <a:endParaRPr lang="en-US" sz="9600" b="1" dirty="0">
              <a:latin typeface="Lucida Handwriting" panose="03010101010101010101" pitchFamily="66" charset="0"/>
            </a:endParaRPr>
          </a:p>
        </p:txBody>
      </p:sp>
    </p:spTree>
    <p:extLst>
      <p:ext uri="{BB962C8B-B14F-4D97-AF65-F5344CB8AC3E}">
        <p14:creationId xmlns:p14="http://schemas.microsoft.com/office/powerpoint/2010/main" val="3847254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dirty="0" smtClean="0">
                <a:latin typeface="Lucida Handwriting" panose="03010101010101010101" pitchFamily="66" charset="0"/>
              </a:rPr>
              <a:t>FACTS ABOUT ITALY</a:t>
            </a:r>
            <a:endParaRPr lang="en-US" b="1" dirty="0">
              <a:latin typeface="Lucida Handwriting" panose="03010101010101010101" pitchFamily="66" charset="0"/>
            </a:endParaRPr>
          </a:p>
        </p:txBody>
      </p:sp>
      <p:sp>
        <p:nvSpPr>
          <p:cNvPr id="3" name="Content Placeholder 2"/>
          <p:cNvSpPr>
            <a:spLocks noGrp="1"/>
          </p:cNvSpPr>
          <p:nvPr>
            <p:ph idx="1"/>
          </p:nvPr>
        </p:nvSpPr>
        <p:spPr>
          <a:xfrm>
            <a:off x="457200" y="1268760"/>
            <a:ext cx="8229600" cy="4857403"/>
          </a:xfrm>
        </p:spPr>
        <p:txBody>
          <a:bodyPr>
            <a:normAutofit lnSpcReduction="10000"/>
          </a:bodyPr>
          <a:lstStyle/>
          <a:p>
            <a:r>
              <a:rPr lang="en-US" sz="1800" b="1" dirty="0"/>
              <a:t>Capital</a:t>
            </a:r>
            <a:r>
              <a:rPr lang="en-US" sz="1800" dirty="0"/>
              <a:t>: Roma (Rome), </a:t>
            </a:r>
            <a:r>
              <a:rPr lang="en-US" sz="1800" dirty="0" smtClean="0"/>
              <a:t>which </a:t>
            </a:r>
            <a:r>
              <a:rPr lang="en-US" sz="1800" dirty="0"/>
              <a:t>is often called 'Eternal </a:t>
            </a:r>
            <a:r>
              <a:rPr lang="en-US" sz="1800" dirty="0" smtClean="0"/>
              <a:t>City‚</a:t>
            </a:r>
            <a:endParaRPr lang="pl-PL" sz="1800" dirty="0" smtClean="0"/>
          </a:p>
          <a:p>
            <a:r>
              <a:rPr lang="en-US" sz="1800" b="1" dirty="0"/>
              <a:t>Name</a:t>
            </a:r>
            <a:r>
              <a:rPr lang="en-US" sz="1800" dirty="0"/>
              <a:t>: </a:t>
            </a:r>
            <a:r>
              <a:rPr lang="en-US" sz="1800" dirty="0" err="1"/>
              <a:t>Repubblica</a:t>
            </a:r>
            <a:r>
              <a:rPr lang="en-US" sz="1800" dirty="0"/>
              <a:t> </a:t>
            </a:r>
            <a:r>
              <a:rPr lang="en-US" sz="1800" dirty="0" err="1"/>
              <a:t>Italiana</a:t>
            </a:r>
            <a:r>
              <a:rPr lang="en-US" sz="1800" dirty="0"/>
              <a:t> (Italian Republic) or simply: Italia, Nickname: 'Bel </a:t>
            </a:r>
            <a:r>
              <a:rPr lang="en-US" sz="1800" dirty="0" err="1"/>
              <a:t>Paese</a:t>
            </a:r>
            <a:r>
              <a:rPr lang="en-US" sz="1800" dirty="0"/>
              <a:t>' which means beautiful </a:t>
            </a:r>
            <a:r>
              <a:rPr lang="en-US" sz="1800" dirty="0" smtClean="0"/>
              <a:t>country</a:t>
            </a:r>
            <a:endParaRPr lang="pl-PL" sz="1800" dirty="0" smtClean="0"/>
          </a:p>
          <a:p>
            <a:r>
              <a:rPr lang="en-US" sz="1800" b="1" dirty="0"/>
              <a:t>Language</a:t>
            </a:r>
            <a:r>
              <a:rPr lang="en-US" sz="1800" dirty="0"/>
              <a:t>: Italian as well as </a:t>
            </a:r>
            <a:r>
              <a:rPr lang="en-US" sz="1800" dirty="0" smtClean="0"/>
              <a:t>German</a:t>
            </a:r>
            <a:endParaRPr lang="pl-PL" sz="1800" dirty="0" smtClean="0"/>
          </a:p>
          <a:p>
            <a:r>
              <a:rPr lang="en-US" sz="1800" b="1" dirty="0"/>
              <a:t>Government</a:t>
            </a:r>
            <a:r>
              <a:rPr lang="en-US" sz="1800" dirty="0"/>
              <a:t>: Democracy, </a:t>
            </a:r>
            <a:r>
              <a:rPr lang="en-US" sz="1800" dirty="0" smtClean="0"/>
              <a:t>Republic</a:t>
            </a:r>
            <a:endParaRPr lang="pl-PL" sz="1800" dirty="0" smtClean="0"/>
          </a:p>
          <a:p>
            <a:r>
              <a:rPr lang="en-US" sz="1800" b="1" dirty="0"/>
              <a:t>Currency</a:t>
            </a:r>
            <a:r>
              <a:rPr lang="en-US" sz="1800" dirty="0"/>
              <a:t>: 1 Euro = 100 cents, before 2001: Italian </a:t>
            </a:r>
            <a:r>
              <a:rPr lang="en-US" sz="1800" dirty="0" smtClean="0"/>
              <a:t>Lira</a:t>
            </a:r>
            <a:endParaRPr lang="pl-PL" sz="1800" dirty="0" smtClean="0"/>
          </a:p>
          <a:p>
            <a:r>
              <a:rPr lang="en-US" sz="1800" b="1" dirty="0"/>
              <a:t>Flag</a:t>
            </a:r>
            <a:r>
              <a:rPr lang="en-US" sz="1800" dirty="0"/>
              <a:t>: </a:t>
            </a:r>
            <a:endParaRPr lang="pl-PL" sz="1800" dirty="0"/>
          </a:p>
          <a:p>
            <a:endParaRPr lang="pl-PL" sz="1800" dirty="0" smtClean="0"/>
          </a:p>
          <a:p>
            <a:endParaRPr lang="pl-PL" sz="1800" dirty="0" smtClean="0"/>
          </a:p>
          <a:p>
            <a:endParaRPr lang="pl-PL" sz="1800" dirty="0" smtClean="0"/>
          </a:p>
          <a:p>
            <a:endParaRPr lang="pl-PL" sz="1800" dirty="0"/>
          </a:p>
          <a:p>
            <a:endParaRPr lang="pl-PL" sz="1800" dirty="0"/>
          </a:p>
          <a:p>
            <a:endParaRPr lang="pl-PL" sz="1800" dirty="0" smtClean="0"/>
          </a:p>
          <a:p>
            <a:endParaRPr lang="pl-PL" sz="1800" dirty="0" smtClean="0"/>
          </a:p>
          <a:p>
            <a:r>
              <a:rPr lang="en-US" sz="1800" b="1" dirty="0"/>
              <a:t>National Symbols</a:t>
            </a:r>
            <a:r>
              <a:rPr lang="en-US" sz="1800" dirty="0"/>
              <a:t>: Italian grey wolf (national animal), </a:t>
            </a:r>
            <a:r>
              <a:rPr lang="en-US" sz="1800" dirty="0" smtClean="0"/>
              <a:t>red rose or white lily (national flowers) and the white five-pointed star with a red border</a:t>
            </a:r>
            <a:endParaRPr lang="en-US" sz="1800"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3429000"/>
            <a:ext cx="3342876" cy="1661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3343498"/>
            <a:ext cx="2664296" cy="1918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2288975"/>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dirty="0" smtClean="0">
                <a:latin typeface="Lucida Handwriting" panose="03010101010101010101" pitchFamily="66" charset="0"/>
              </a:rPr>
              <a:t>INTERESTING FACTS</a:t>
            </a:r>
            <a:endParaRPr lang="en-US" b="1" dirty="0">
              <a:latin typeface="Lucida Handwriting" panose="03010101010101010101" pitchFamily="66" charset="0"/>
            </a:endParaRPr>
          </a:p>
        </p:txBody>
      </p:sp>
      <p:sp>
        <p:nvSpPr>
          <p:cNvPr id="3" name="Content Placeholder 2"/>
          <p:cNvSpPr>
            <a:spLocks noGrp="1"/>
          </p:cNvSpPr>
          <p:nvPr>
            <p:ph idx="1"/>
          </p:nvPr>
        </p:nvSpPr>
        <p:spPr/>
        <p:txBody>
          <a:bodyPr>
            <a:normAutofit lnSpcReduction="10000"/>
          </a:bodyPr>
          <a:lstStyle/>
          <a:p>
            <a:r>
              <a:rPr lang="en-US" dirty="0"/>
              <a:t>Italy's </a:t>
            </a:r>
            <a:r>
              <a:rPr lang="en-US" b="1" dirty="0"/>
              <a:t>largest island</a:t>
            </a:r>
            <a:r>
              <a:rPr lang="en-US" dirty="0"/>
              <a:t> is Sicily</a:t>
            </a:r>
            <a:r>
              <a:rPr lang="en-US" dirty="0" smtClean="0"/>
              <a:t>.</a:t>
            </a:r>
            <a:endParaRPr lang="pl-PL" dirty="0" smtClean="0"/>
          </a:p>
          <a:p>
            <a:r>
              <a:rPr lang="en-US" dirty="0"/>
              <a:t>The </a:t>
            </a:r>
            <a:r>
              <a:rPr lang="en-US" b="1" dirty="0"/>
              <a:t>biggest city of the country is Rome</a:t>
            </a:r>
            <a:r>
              <a:rPr lang="en-US" dirty="0"/>
              <a:t> with 2.9 million people</a:t>
            </a:r>
            <a:r>
              <a:rPr lang="en-US" dirty="0" smtClean="0"/>
              <a:t>.</a:t>
            </a:r>
            <a:endParaRPr lang="pl-PL" dirty="0" smtClean="0"/>
          </a:p>
          <a:p>
            <a:r>
              <a:rPr lang="en-US" dirty="0"/>
              <a:t>The </a:t>
            </a:r>
            <a:r>
              <a:rPr lang="en-US" b="1" dirty="0"/>
              <a:t>highest mountain peak in Italy is Monte Bianco</a:t>
            </a:r>
            <a:r>
              <a:rPr lang="en-US" dirty="0"/>
              <a:t>, better known as </a:t>
            </a:r>
            <a:r>
              <a:rPr lang="en-US" b="1" dirty="0"/>
              <a:t>Mont Blanc</a:t>
            </a:r>
            <a:r>
              <a:rPr lang="en-US" dirty="0"/>
              <a:t>, which is 4 807 m or 15 776 ft. </a:t>
            </a:r>
            <a:r>
              <a:rPr lang="en-US" dirty="0" smtClean="0"/>
              <a:t>high</a:t>
            </a:r>
            <a:endParaRPr lang="pl-PL" dirty="0" smtClean="0"/>
          </a:p>
          <a:p>
            <a:r>
              <a:rPr lang="en-US" b="1" dirty="0"/>
              <a:t>Lake Garda</a:t>
            </a:r>
            <a:r>
              <a:rPr lang="en-US" dirty="0"/>
              <a:t> is the largest lake in Italy</a:t>
            </a:r>
            <a:r>
              <a:rPr lang="en-US" dirty="0" smtClean="0"/>
              <a:t>.</a:t>
            </a:r>
            <a:endParaRPr lang="pl-PL" dirty="0" smtClean="0"/>
          </a:p>
          <a:p>
            <a:r>
              <a:rPr lang="en-US" dirty="0"/>
              <a:t>The </a:t>
            </a:r>
            <a:r>
              <a:rPr lang="en-US" b="1" dirty="0"/>
              <a:t>Etna is the most active volcano in Europe</a:t>
            </a:r>
            <a:r>
              <a:rPr lang="en-US" dirty="0"/>
              <a:t>. </a:t>
            </a:r>
          </a:p>
        </p:txBody>
      </p:sp>
    </p:spTree>
    <p:extLst>
      <p:ext uri="{BB962C8B-B14F-4D97-AF65-F5344CB8AC3E}">
        <p14:creationId xmlns:p14="http://schemas.microsoft.com/office/powerpoint/2010/main" val="4142846931"/>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6591300"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140968"/>
            <a:ext cx="3528392" cy="2812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3356992"/>
            <a:ext cx="3090863" cy="2603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9204" y="1698848"/>
            <a:ext cx="3067050" cy="331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1846501"/>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dirty="0" smtClean="0">
                <a:latin typeface="Lucida Handwriting" panose="03010101010101010101" pitchFamily="66" charset="0"/>
              </a:rPr>
              <a:t>FOOD</a:t>
            </a:r>
            <a:endParaRPr lang="en-US" b="1" dirty="0">
              <a:latin typeface="Lucida Handwriting" panose="03010101010101010101" pitchFamily="66" charset="0"/>
            </a:endParaRPr>
          </a:p>
        </p:txBody>
      </p:sp>
      <p:sp>
        <p:nvSpPr>
          <p:cNvPr id="3" name="Content Placeholder 2"/>
          <p:cNvSpPr>
            <a:spLocks noGrp="1"/>
          </p:cNvSpPr>
          <p:nvPr>
            <p:ph idx="1"/>
          </p:nvPr>
        </p:nvSpPr>
        <p:spPr/>
        <p:txBody>
          <a:bodyPr>
            <a:normAutofit fontScale="70000" lnSpcReduction="20000"/>
          </a:bodyPr>
          <a:lstStyle/>
          <a:p>
            <a:r>
              <a:rPr lang="en-US" dirty="0"/>
              <a:t>Pizza is surely one of the most famous exports and in Italy it is usually baked in a wood-fired oven and very thin, but loaded with fresh vegetables or thinly sliced ham, salami, artichokes or olives. The Italian pasta is renowned worldwide and there are more than 200 different shapes</a:t>
            </a:r>
            <a:r>
              <a:rPr lang="en-US" dirty="0" smtClean="0"/>
              <a:t>.</a:t>
            </a:r>
            <a:endParaRPr lang="pl-PL" dirty="0" smtClean="0"/>
          </a:p>
          <a:p>
            <a:r>
              <a:rPr lang="en-US" dirty="0"/>
              <a:t>Here is some typical Italian food:</a:t>
            </a:r>
          </a:p>
          <a:p>
            <a:r>
              <a:rPr lang="en-US" b="1" dirty="0"/>
              <a:t>Pizza</a:t>
            </a:r>
            <a:r>
              <a:rPr lang="en-US" dirty="0"/>
              <a:t>: probably the most famous Italian dish, it was invented in Napoli/Naples around 1860</a:t>
            </a:r>
          </a:p>
          <a:p>
            <a:r>
              <a:rPr lang="en-US" b="1" dirty="0"/>
              <a:t>Calzone</a:t>
            </a:r>
            <a:r>
              <a:rPr lang="en-US" dirty="0"/>
              <a:t>: folded up pizza bread filled with tomatoes, ham, cheese and all kinds of filling</a:t>
            </a:r>
          </a:p>
          <a:p>
            <a:r>
              <a:rPr lang="en-US" b="1" dirty="0"/>
              <a:t>Pesto</a:t>
            </a:r>
            <a:r>
              <a:rPr lang="en-US" dirty="0"/>
              <a:t>: thick green sauce with olives, herbs and olive oil, pine kernels and </a:t>
            </a:r>
            <a:r>
              <a:rPr lang="en-US" dirty="0" err="1"/>
              <a:t>parmiggiano</a:t>
            </a:r>
            <a:r>
              <a:rPr lang="en-US" dirty="0"/>
              <a:t> cheese. Healthy and </a:t>
            </a:r>
            <a:r>
              <a:rPr lang="en-US" dirty="0" err="1"/>
              <a:t>mmmmh</a:t>
            </a:r>
            <a:r>
              <a:rPr lang="en-US" dirty="0"/>
              <a:t>!</a:t>
            </a:r>
          </a:p>
          <a:p>
            <a:r>
              <a:rPr lang="en-US" b="1" dirty="0"/>
              <a:t>Gelato</a:t>
            </a:r>
            <a:r>
              <a:rPr lang="en-US" dirty="0"/>
              <a:t>: ice-cream is an Italian invention</a:t>
            </a:r>
          </a:p>
          <a:p>
            <a:r>
              <a:rPr lang="en-US" b="1" dirty="0"/>
              <a:t>Lasagna</a:t>
            </a:r>
            <a:r>
              <a:rPr lang="en-US" dirty="0"/>
              <a:t>: layered pasta dish with tomato, mozzarella cheese and mince meat filling.</a:t>
            </a:r>
          </a:p>
          <a:p>
            <a:endParaRPr lang="en-US" dirty="0"/>
          </a:p>
        </p:txBody>
      </p:sp>
    </p:spTree>
    <p:extLst>
      <p:ext uri="{BB962C8B-B14F-4D97-AF65-F5344CB8AC3E}">
        <p14:creationId xmlns:p14="http://schemas.microsoft.com/office/powerpoint/2010/main" val="3150471770"/>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b="1" dirty="0" smtClean="0">
                <a:latin typeface="Lucida Handwriting" panose="03010101010101010101" pitchFamily="66" charset="0"/>
              </a:rPr>
              <a:t>QUIZ: DO YOU KNOW TYPICAL ITALIAN FOOD?</a:t>
            </a:r>
            <a:endParaRPr lang="en-US" b="1" dirty="0">
              <a:latin typeface="Lucida Handwriting" panose="03010101010101010101" pitchFamily="66"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556792"/>
            <a:ext cx="3985197" cy="2015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556792"/>
            <a:ext cx="3205963" cy="2250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143" y="3717033"/>
            <a:ext cx="2323719" cy="218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3919897"/>
            <a:ext cx="2836201" cy="2102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176" y="4005064"/>
            <a:ext cx="2808312" cy="2017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xplosion 1 3"/>
          <p:cNvSpPr/>
          <p:nvPr/>
        </p:nvSpPr>
        <p:spPr>
          <a:xfrm rot="1885984">
            <a:off x="7092280" y="1556792"/>
            <a:ext cx="1872208" cy="158417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QUIZ TIME </a:t>
            </a:r>
            <a:r>
              <a:rPr lang="pl-PL" dirty="0" smtClean="0">
                <a:sym typeface="Wingdings" panose="05000000000000000000" pitchFamily="2" charset="2"/>
              </a:rPr>
              <a:t></a:t>
            </a:r>
            <a:endParaRPr lang="en-US" dirty="0"/>
          </a:p>
        </p:txBody>
      </p:sp>
    </p:spTree>
    <p:extLst>
      <p:ext uri="{BB962C8B-B14F-4D97-AF65-F5344CB8AC3E}">
        <p14:creationId xmlns:p14="http://schemas.microsoft.com/office/powerpoint/2010/main" val="2839229801"/>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dirty="0" smtClean="0">
                <a:latin typeface="Lucida Handwriting" panose="03010101010101010101" pitchFamily="66" charset="0"/>
              </a:rPr>
              <a:t>FAMOUS PEOPLE</a:t>
            </a:r>
            <a:endParaRPr lang="en-US" b="1" dirty="0">
              <a:latin typeface="Lucida Handwriting" panose="03010101010101010101" pitchFamily="66" charset="0"/>
            </a:endParaRPr>
          </a:p>
        </p:txBody>
      </p:sp>
      <p:sp>
        <p:nvSpPr>
          <p:cNvPr id="3" name="Content Placeholder 2"/>
          <p:cNvSpPr>
            <a:spLocks noGrp="1"/>
          </p:cNvSpPr>
          <p:nvPr>
            <p:ph idx="1"/>
          </p:nvPr>
        </p:nvSpPr>
        <p:spPr/>
        <p:txBody>
          <a:bodyPr>
            <a:normAutofit fontScale="92500" lnSpcReduction="10000"/>
          </a:bodyPr>
          <a:lstStyle/>
          <a:p>
            <a:pPr algn="just"/>
            <a:r>
              <a:rPr lang="en-US" dirty="0"/>
              <a:t>Italians are famous for their inventions and discoveries. The Italian explorers Christopher Columbus and Amerigo Vespucci discovered the Americas while Marco Polo explored the East.</a:t>
            </a:r>
          </a:p>
          <a:p>
            <a:pPr algn="just"/>
            <a:r>
              <a:rPr lang="en-US" dirty="0"/>
              <a:t>Leonardo da Vinci was a scientist and artist who was the first to prove the world is round and not flat.</a:t>
            </a:r>
          </a:p>
          <a:p>
            <a:pPr algn="just"/>
            <a:r>
              <a:rPr lang="en-US" dirty="0"/>
              <a:t>Alessandro Volta, was the </a:t>
            </a:r>
            <a:r>
              <a:rPr lang="en-US" dirty="0" smtClean="0"/>
              <a:t>pioneer </a:t>
            </a:r>
            <a:r>
              <a:rPr lang="en-US" dirty="0"/>
              <a:t>who did studies in electricity, hence the name 'Volt' describing a unit of electricity.</a:t>
            </a:r>
          </a:p>
          <a:p>
            <a:endParaRPr lang="en-US" dirty="0"/>
          </a:p>
        </p:txBody>
      </p:sp>
    </p:spTree>
    <p:extLst>
      <p:ext uri="{BB962C8B-B14F-4D97-AF65-F5344CB8AC3E}">
        <p14:creationId xmlns:p14="http://schemas.microsoft.com/office/powerpoint/2010/main" val="4240827041"/>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b="1" dirty="0" smtClean="0">
                <a:latin typeface="Lucida Handwriting" panose="03010101010101010101" pitchFamily="66" charset="0"/>
              </a:rPr>
              <a:t>Do you know these people?</a:t>
            </a:r>
            <a:endParaRPr lang="en-US" b="1" dirty="0">
              <a:latin typeface="Lucida Handwriting" panose="03010101010101010101" pitchFamily="66" charset="0"/>
            </a:endParaRPr>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340769"/>
            <a:ext cx="1656184" cy="2570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1002" y="1340768"/>
            <a:ext cx="2611125" cy="2525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1124744"/>
            <a:ext cx="1676400"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xplosion 1 3"/>
          <p:cNvSpPr/>
          <p:nvPr/>
        </p:nvSpPr>
        <p:spPr>
          <a:xfrm rot="2038471">
            <a:off x="6002656" y="1917473"/>
            <a:ext cx="2771800" cy="231695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QUIZ TIME </a:t>
            </a:r>
            <a:r>
              <a:rPr lang="pl-PL" dirty="0" smtClean="0">
                <a:sym typeface="Wingdings" panose="05000000000000000000" pitchFamily="2" charset="2"/>
              </a:rPr>
              <a:t></a:t>
            </a:r>
            <a:endParaRPr lang="en-US" dirty="0"/>
          </a:p>
        </p:txBody>
      </p:sp>
      <p:pic>
        <p:nvPicPr>
          <p:cNvPr id="717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199" y="4005064"/>
            <a:ext cx="2847975" cy="1881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4005064"/>
            <a:ext cx="1533525"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02998" y="4419600"/>
            <a:ext cx="2486237" cy="1875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9059965"/>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820"/>
            <a:ext cx="8229600" cy="1143000"/>
          </a:xfrm>
        </p:spPr>
        <p:txBody>
          <a:bodyPr/>
          <a:lstStyle/>
          <a:p>
            <a:r>
              <a:rPr lang="pl-PL" b="1" dirty="0" smtClean="0">
                <a:latin typeface="Lucida Handwriting" panose="03010101010101010101" pitchFamily="66" charset="0"/>
              </a:rPr>
              <a:t>FAMOUS ITALIAN CARS</a:t>
            </a:r>
            <a:endParaRPr lang="en-US" b="1" dirty="0">
              <a:latin typeface="Lucida Handwriting" panose="03010101010101010101" pitchFamily="66" charset="0"/>
            </a:endParaRPr>
          </a:p>
        </p:txBody>
      </p:sp>
      <p:sp>
        <p:nvSpPr>
          <p:cNvPr id="3" name="Content Placeholder 2"/>
          <p:cNvSpPr>
            <a:spLocks noGrp="1"/>
          </p:cNvSpPr>
          <p:nvPr>
            <p:ph idx="1"/>
          </p:nvPr>
        </p:nvSpPr>
        <p:spPr>
          <a:xfrm>
            <a:off x="457200" y="908720"/>
            <a:ext cx="8229600" cy="5217443"/>
          </a:xfrm>
        </p:spPr>
        <p:txBody>
          <a:bodyPr/>
          <a:lstStyle/>
          <a:p>
            <a:r>
              <a:rPr lang="en-US" b="1" dirty="0" smtClean="0"/>
              <a:t>Lamborghini</a:t>
            </a:r>
            <a:endParaRPr lang="pl-PL" b="1" dirty="0" smtClean="0"/>
          </a:p>
          <a:p>
            <a:endParaRPr lang="pl-PL" b="1" dirty="0"/>
          </a:p>
          <a:p>
            <a:pPr marL="0" indent="0">
              <a:buNone/>
            </a:pPr>
            <a:endParaRPr lang="pl-PL" dirty="0" smtClean="0"/>
          </a:p>
          <a:p>
            <a:r>
              <a:rPr lang="en-US" b="1" dirty="0" smtClean="0"/>
              <a:t>Maserati</a:t>
            </a:r>
            <a:endParaRPr lang="pl-PL" b="1" dirty="0" smtClean="0"/>
          </a:p>
          <a:p>
            <a:endParaRPr lang="pl-PL" b="1" dirty="0" smtClean="0"/>
          </a:p>
          <a:p>
            <a:endParaRPr lang="pl-PL" b="1" dirty="0" smtClean="0"/>
          </a:p>
          <a:p>
            <a:r>
              <a:rPr lang="en-US" b="1" dirty="0" smtClean="0"/>
              <a:t>Ferrari</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5085184"/>
            <a:ext cx="3710528" cy="153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0879" y="3148009"/>
            <a:ext cx="3326106" cy="173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8065" y="1043318"/>
            <a:ext cx="2851734" cy="1810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5021853"/>
            <a:ext cx="2902687" cy="166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3169037"/>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1230</TotalTime>
  <Words>333</Words>
  <Application>Microsoft Office PowerPoint</Application>
  <PresentationFormat>On-screen Show (4:3)</PresentationFormat>
  <Paragraphs>63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ITALY</vt:lpstr>
      <vt:lpstr>FACTS ABOUT ITALY</vt:lpstr>
      <vt:lpstr>INTERESTING FACTS</vt:lpstr>
      <vt:lpstr>PowerPoint Presentation</vt:lpstr>
      <vt:lpstr>FOOD</vt:lpstr>
      <vt:lpstr>QUIZ: DO YOU KNOW TYPICAL ITALIAN FOOD?</vt:lpstr>
      <vt:lpstr>FAMOUS PEOPLE</vt:lpstr>
      <vt:lpstr>Do you know these people?</vt:lpstr>
      <vt:lpstr>FAMOUS ITALIAN CARS</vt:lpstr>
      <vt:lpstr>ITALIAN CUSTOMS AND TRADITIONS </vt:lpstr>
      <vt:lpstr>LANGUAGE</vt:lpstr>
      <vt:lpstr>THANK YOU GRAZIE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ITALY</dc:title>
  <dc:creator>Galuman</dc:creator>
  <cp:lastModifiedBy>Galuman</cp:lastModifiedBy>
  <cp:revision>10</cp:revision>
  <dcterms:created xsi:type="dcterms:W3CDTF">2020-06-11T14:28:44Z</dcterms:created>
  <dcterms:modified xsi:type="dcterms:W3CDTF">2020-06-12T10:58:53Z</dcterms:modified>
</cp:coreProperties>
</file>