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5"/>
  </p:notesMasterIdLst>
  <p:handoutMasterIdLst>
    <p:handoutMasterId r:id="rId16"/>
  </p:handoutMasterIdLst>
  <p:sldIdLst>
    <p:sldId id="258" r:id="rId2"/>
    <p:sldId id="264" r:id="rId3"/>
    <p:sldId id="268" r:id="rId4"/>
    <p:sldId id="269" r:id="rId5"/>
    <p:sldId id="270" r:id="rId6"/>
    <p:sldId id="271" r:id="rId7"/>
    <p:sldId id="276" r:id="rId8"/>
    <p:sldId id="277" r:id="rId9"/>
    <p:sldId id="275" r:id="rId10"/>
    <p:sldId id="272" r:id="rId11"/>
    <p:sldId id="273" r:id="rId12"/>
    <p:sldId id="274" r:id="rId13"/>
    <p:sldId id="267" r:id="rId14"/>
  </p:sldIdLst>
  <p:sldSz cx="9144000" cy="6858000" type="screen4x3"/>
  <p:notesSz cx="6858000" cy="9144000"/>
  <p:embeddedFontLst>
    <p:embeddedFont>
      <p:font typeface="Calibri" panose="020F0502020204030204" pitchFamily="34" charset="0"/>
      <p:regular r:id="rId17"/>
      <p:bold r:id="rId18"/>
      <p:italic r:id="rId19"/>
      <p:boldItalic r:id="rId20"/>
    </p:embeddedFont>
    <p:embeddedFont>
      <p:font typeface="Tuffy" panose="020B0603060100000000" charset="0"/>
      <p:regular r:id="rId21"/>
      <p:bold r:id="rId22"/>
      <p:italic r:id="rId23"/>
      <p:boldItalic r:id="rId24"/>
    </p:embeddedFont>
    <p:embeddedFont>
      <p:font typeface="Twinkl" pitchFamily="2" charset="0"/>
      <p:regular r:id="rId25"/>
      <p:bold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C1EB"/>
    <a:srgbClr val="18A0DB"/>
    <a:srgbClr val="DE1E5A"/>
    <a:srgbClr val="BC0105"/>
    <a:srgbClr val="4DB1E3"/>
    <a:srgbClr val="ACDDFC"/>
    <a:srgbClr val="FFFFFF"/>
    <a:srgbClr val="4AA1D9"/>
    <a:srgbClr val="21A6F9"/>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6" autoAdjust="0"/>
    <p:restoredTop sz="94660"/>
  </p:normalViewPr>
  <p:slideViewPr>
    <p:cSldViewPr snapToGrid="0" showGuides="1">
      <p:cViewPr varScale="1">
        <p:scale>
          <a:sx n="72" d="100"/>
          <a:sy n="72" d="100"/>
        </p:scale>
        <p:origin x="1266" y="66"/>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84" d="100"/>
          <a:sy n="84" d="100"/>
        </p:scale>
        <p:origin x="382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03/06/2020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03/06/2020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year-4-history-hass-australian-curriculum-browser-australia/knowledge-and-understanding-year-4-history-hass-australian-curriculum-browser-australia/the-journeys-of-at-least-one-world-navigator-explorer-or-trader-up-to-the-late-eighteenth-century-including-their-contacts-with-other-societies-and-any-impacts-achassk084-knowledge-and-understanding-year-4-history-hass-australian-curriculum-browser-australia"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755650" y="765175"/>
            <a:ext cx="7632700" cy="1477328"/>
          </a:xfrm>
          <a:prstGeom prst="rect">
            <a:avLst/>
          </a:prstGeom>
          <a:noFill/>
        </p:spPr>
        <p:txBody>
          <a:bodyPr wrap="square" rtlCol="0">
            <a:spAutoFit/>
          </a:bodyPr>
          <a:lstStyle/>
          <a:p>
            <a:r>
              <a:rPr lang="en-GB" dirty="0"/>
              <a:t>After they had claimed Australia, they sailed north along the coast.</a:t>
            </a:r>
          </a:p>
          <a:p>
            <a:r>
              <a:rPr lang="en-GB" dirty="0"/>
              <a:t>They were almost shipwrecked along the Great Barrier Reef due to rough weather conditions, however they were able to sail into what is now called </a:t>
            </a:r>
            <a:r>
              <a:rPr lang="en-GB" dirty="0" err="1"/>
              <a:t>Cooktown</a:t>
            </a:r>
            <a:r>
              <a:rPr lang="en-GB" dirty="0"/>
              <a:t> (after Captain Cook) in North Queensland, where they repaired the ship.</a:t>
            </a: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5257" t="23740" r="31362" b="4214"/>
          <a:stretch/>
        </p:blipFill>
        <p:spPr>
          <a:xfrm>
            <a:off x="4209691" y="2104845"/>
            <a:ext cx="4178659" cy="3987980"/>
          </a:xfrm>
          <a:prstGeom prst="rect">
            <a:avLst/>
          </a:prstGeom>
        </p:spPr>
      </p:pic>
      <p:sp>
        <p:nvSpPr>
          <p:cNvPr id="10" name="TextBox 9"/>
          <p:cNvSpPr txBox="1"/>
          <p:nvPr/>
        </p:nvSpPr>
        <p:spPr>
          <a:xfrm>
            <a:off x="5641584" y="3798332"/>
            <a:ext cx="1209855" cy="369332"/>
          </a:xfrm>
          <a:prstGeom prst="rect">
            <a:avLst/>
          </a:prstGeom>
          <a:noFill/>
        </p:spPr>
        <p:txBody>
          <a:bodyPr wrap="square" rtlCol="0">
            <a:spAutoFit/>
          </a:bodyPr>
          <a:lstStyle/>
          <a:p>
            <a:r>
              <a:rPr lang="en-GB" b="1" dirty="0"/>
              <a:t>Australia</a:t>
            </a:r>
          </a:p>
        </p:txBody>
      </p:sp>
      <p:grpSp>
        <p:nvGrpSpPr>
          <p:cNvPr id="4" name="Group 3"/>
          <p:cNvGrpSpPr/>
          <p:nvPr/>
        </p:nvGrpSpPr>
        <p:grpSpPr>
          <a:xfrm>
            <a:off x="6638866" y="4329851"/>
            <a:ext cx="1103537" cy="487547"/>
            <a:chOff x="6638866" y="4329851"/>
            <a:chExt cx="1103537" cy="487547"/>
          </a:xfrm>
        </p:grpSpPr>
        <p:sp>
          <p:nvSpPr>
            <p:cNvPr id="11" name="TextBox 10"/>
            <p:cNvSpPr txBox="1"/>
            <p:nvPr/>
          </p:nvSpPr>
          <p:spPr>
            <a:xfrm>
              <a:off x="6638866" y="4329851"/>
              <a:ext cx="1103537" cy="307777"/>
            </a:xfrm>
            <a:prstGeom prst="rect">
              <a:avLst/>
            </a:prstGeom>
            <a:noFill/>
          </p:spPr>
          <p:txBody>
            <a:bodyPr wrap="square" rtlCol="0">
              <a:spAutoFit/>
            </a:bodyPr>
            <a:lstStyle/>
            <a:p>
              <a:r>
                <a:rPr lang="en-GB" sz="1400" dirty="0"/>
                <a:t>Botany Bay</a:t>
              </a:r>
            </a:p>
          </p:txBody>
        </p:sp>
        <p:sp>
          <p:nvSpPr>
            <p:cNvPr id="12" name="Oval 11"/>
            <p:cNvSpPr/>
            <p:nvPr/>
          </p:nvSpPr>
          <p:spPr>
            <a:xfrm>
              <a:off x="7499501" y="4626254"/>
              <a:ext cx="191144" cy="1911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 name="Group 1"/>
          <p:cNvGrpSpPr/>
          <p:nvPr/>
        </p:nvGrpSpPr>
        <p:grpSpPr>
          <a:xfrm>
            <a:off x="5932151" y="3626895"/>
            <a:ext cx="1243319" cy="353068"/>
            <a:chOff x="5932151" y="3626895"/>
            <a:chExt cx="1243319" cy="353068"/>
          </a:xfrm>
        </p:grpSpPr>
        <p:sp>
          <p:nvSpPr>
            <p:cNvPr id="15" name="Oval 14"/>
            <p:cNvSpPr/>
            <p:nvPr/>
          </p:nvSpPr>
          <p:spPr>
            <a:xfrm>
              <a:off x="6984326" y="3788819"/>
              <a:ext cx="191144" cy="1911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5932151" y="3626895"/>
              <a:ext cx="1103537" cy="307777"/>
            </a:xfrm>
            <a:prstGeom prst="rect">
              <a:avLst/>
            </a:prstGeom>
            <a:noFill/>
          </p:spPr>
          <p:txBody>
            <a:bodyPr wrap="square" rtlCol="0">
              <a:spAutoFit/>
            </a:bodyPr>
            <a:lstStyle/>
            <a:p>
              <a:r>
                <a:rPr lang="en-GB" sz="1400" dirty="0"/>
                <a:t>Queensland</a:t>
              </a:r>
            </a:p>
          </p:txBody>
        </p:sp>
      </p:grpSp>
      <p:grpSp>
        <p:nvGrpSpPr>
          <p:cNvPr id="3" name="Group 2"/>
          <p:cNvGrpSpPr/>
          <p:nvPr/>
        </p:nvGrpSpPr>
        <p:grpSpPr>
          <a:xfrm>
            <a:off x="6278605" y="3228189"/>
            <a:ext cx="963110" cy="451019"/>
            <a:chOff x="6278605" y="3228189"/>
            <a:chExt cx="963110" cy="451019"/>
          </a:xfrm>
        </p:grpSpPr>
        <p:sp>
          <p:nvSpPr>
            <p:cNvPr id="16" name="Oval 15"/>
            <p:cNvSpPr/>
            <p:nvPr/>
          </p:nvSpPr>
          <p:spPr>
            <a:xfrm>
              <a:off x="7048381" y="3228189"/>
              <a:ext cx="191144" cy="1911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6278605" y="3371431"/>
              <a:ext cx="963110" cy="307777"/>
            </a:xfrm>
            <a:prstGeom prst="rect">
              <a:avLst/>
            </a:prstGeom>
            <a:noFill/>
          </p:spPr>
          <p:txBody>
            <a:bodyPr wrap="square" rtlCol="0">
              <a:spAutoFit/>
            </a:bodyPr>
            <a:lstStyle/>
            <a:p>
              <a:r>
                <a:rPr lang="en-GB" sz="1400" dirty="0" err="1"/>
                <a:t>Cooktown</a:t>
              </a:r>
              <a:endParaRPr lang="en-GB" sz="1400" dirty="0"/>
            </a:p>
          </p:txBody>
        </p:sp>
      </p:grpSp>
      <p:sp>
        <p:nvSpPr>
          <p:cNvPr id="19" name="Rectangle 18"/>
          <p:cNvSpPr/>
          <p:nvPr/>
        </p:nvSpPr>
        <p:spPr>
          <a:xfrm>
            <a:off x="0" y="2366910"/>
            <a:ext cx="4209691" cy="2450488"/>
          </a:xfrm>
          <a:prstGeom prst="rect">
            <a:avLst/>
          </a:prstGeom>
          <a:solidFill>
            <a:srgbClr val="80C1EB"/>
          </a:solidFill>
          <a:ln>
            <a:noFill/>
          </a:ln>
        </p:spPr>
        <p:style>
          <a:lnRef idx="2">
            <a:schemeClr val="accent1">
              <a:shade val="50000"/>
            </a:schemeClr>
          </a:lnRef>
          <a:fillRef idx="1">
            <a:schemeClr val="accent1"/>
          </a:fillRef>
          <a:effectRef idx="0">
            <a:schemeClr val="accent1"/>
          </a:effectRef>
          <a:fontRef idx="minor">
            <a:schemeClr val="lt1"/>
          </a:fontRef>
        </p:style>
        <p:txBody>
          <a:bodyPr lIns="864000" rtlCol="0" anchor="ctr"/>
          <a:lstStyle/>
          <a:p>
            <a:r>
              <a:rPr lang="en-GB" dirty="0">
                <a:solidFill>
                  <a:schemeClr val="tx1"/>
                </a:solidFill>
              </a:rPr>
              <a:t>They returned home to   England in 1771, having sailed over 30,000 miles and charted over 5000 miles of coastline. Cook used all this information to tell people about everything he had discovered and became very famous.</a:t>
            </a:r>
          </a:p>
        </p:txBody>
      </p:sp>
    </p:spTree>
    <p:extLst>
      <p:ext uri="{BB962C8B-B14F-4D97-AF65-F5344CB8AC3E}">
        <p14:creationId xmlns:p14="http://schemas.microsoft.com/office/powerpoint/2010/main" val="342966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7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75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225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755650" y="765175"/>
            <a:ext cx="7632700" cy="1754326"/>
          </a:xfrm>
          <a:prstGeom prst="rect">
            <a:avLst/>
          </a:prstGeom>
          <a:noFill/>
        </p:spPr>
        <p:txBody>
          <a:bodyPr wrap="square" rtlCol="0">
            <a:spAutoFit/>
          </a:bodyPr>
          <a:lstStyle/>
          <a:p>
            <a:r>
              <a:rPr lang="en-GB" dirty="0"/>
              <a:t>In 1772, not satisfied by his previous expeditions, Cook set out on a second voyage to discover more about the Pacific Ocean. He wanted to know if there was a huge continent to the east of New Zealand. Returning to New Zealand and using it as a base, he sailed east and then south into unexplored ocean. This second voyage confirmed that there was no great continent and they returned to England in 1775.</a:t>
            </a:r>
          </a:p>
        </p:txBody>
      </p:sp>
      <p:sp>
        <p:nvSpPr>
          <p:cNvPr id="13" name="Rectangle 12"/>
          <p:cNvSpPr/>
          <p:nvPr/>
        </p:nvSpPr>
        <p:spPr>
          <a:xfrm>
            <a:off x="0" y="2701984"/>
            <a:ext cx="9144000" cy="505686"/>
          </a:xfrm>
          <a:prstGeom prst="rect">
            <a:avLst/>
          </a:prstGeom>
          <a:solidFill>
            <a:srgbClr val="80C1EB"/>
          </a:solidFill>
          <a:ln>
            <a:noFill/>
          </a:ln>
        </p:spPr>
        <p:style>
          <a:lnRef idx="2">
            <a:schemeClr val="accent1">
              <a:shade val="50000"/>
            </a:schemeClr>
          </a:lnRef>
          <a:fillRef idx="1">
            <a:schemeClr val="accent1"/>
          </a:fillRef>
          <a:effectRef idx="0">
            <a:schemeClr val="accent1"/>
          </a:effectRef>
          <a:fontRef idx="minor">
            <a:schemeClr val="lt1"/>
          </a:fontRef>
        </p:style>
        <p:txBody>
          <a:bodyPr lIns="864000" rtlCol="0" anchor="ctr"/>
          <a:lstStyle/>
          <a:p>
            <a:pPr algn="ctr"/>
            <a:r>
              <a:rPr lang="en-GB" b="1" dirty="0">
                <a:solidFill>
                  <a:schemeClr val="tx1"/>
                </a:solidFill>
              </a:rPr>
              <a:t>Can you find New Zealand on this map?</a:t>
            </a:r>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18666" t="35987" r="12296" b="4030"/>
          <a:stretch/>
        </p:blipFill>
        <p:spPr>
          <a:xfrm>
            <a:off x="755650" y="3493697"/>
            <a:ext cx="4230418" cy="2599127"/>
          </a:xfrm>
          <a:prstGeom prst="rect">
            <a:avLst/>
          </a:prstGeom>
        </p:spPr>
      </p:pic>
      <p:grpSp>
        <p:nvGrpSpPr>
          <p:cNvPr id="2" name="Group 1"/>
          <p:cNvGrpSpPr/>
          <p:nvPr/>
        </p:nvGrpSpPr>
        <p:grpSpPr>
          <a:xfrm>
            <a:off x="3466394" y="5172208"/>
            <a:ext cx="963110" cy="714364"/>
            <a:chOff x="3466394" y="5172208"/>
            <a:chExt cx="963110" cy="714364"/>
          </a:xfrm>
        </p:grpSpPr>
        <p:sp>
          <p:nvSpPr>
            <p:cNvPr id="21" name="TextBox 20"/>
            <p:cNvSpPr txBox="1"/>
            <p:nvPr/>
          </p:nvSpPr>
          <p:spPr>
            <a:xfrm>
              <a:off x="3466394" y="5172208"/>
              <a:ext cx="963110" cy="523220"/>
            </a:xfrm>
            <a:prstGeom prst="rect">
              <a:avLst/>
            </a:prstGeom>
            <a:noFill/>
          </p:spPr>
          <p:txBody>
            <a:bodyPr wrap="square" rtlCol="0">
              <a:spAutoFit/>
            </a:bodyPr>
            <a:lstStyle/>
            <a:p>
              <a:pPr algn="ctr"/>
              <a:r>
                <a:rPr lang="en-GB" sz="1400" dirty="0"/>
                <a:t>New Zealand</a:t>
              </a:r>
            </a:p>
          </p:txBody>
        </p:sp>
        <p:sp>
          <p:nvSpPr>
            <p:cNvPr id="22" name="Oval 21"/>
            <p:cNvSpPr/>
            <p:nvPr/>
          </p:nvSpPr>
          <p:spPr>
            <a:xfrm>
              <a:off x="4117946" y="5695428"/>
              <a:ext cx="191144" cy="1911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TextBox 22"/>
          <p:cNvSpPr txBox="1"/>
          <p:nvPr/>
        </p:nvSpPr>
        <p:spPr>
          <a:xfrm>
            <a:off x="1595795" y="4065751"/>
            <a:ext cx="1209855" cy="369332"/>
          </a:xfrm>
          <a:prstGeom prst="rect">
            <a:avLst/>
          </a:prstGeom>
          <a:noFill/>
        </p:spPr>
        <p:txBody>
          <a:bodyPr wrap="square" rtlCol="0">
            <a:spAutoFit/>
          </a:bodyPr>
          <a:lstStyle/>
          <a:p>
            <a:r>
              <a:rPr lang="en-GB" b="1" dirty="0"/>
              <a:t>Australia</a:t>
            </a:r>
          </a:p>
        </p:txBody>
      </p:sp>
      <p:sp>
        <p:nvSpPr>
          <p:cNvPr id="24" name="TextBox 23"/>
          <p:cNvSpPr txBox="1"/>
          <p:nvPr/>
        </p:nvSpPr>
        <p:spPr>
          <a:xfrm>
            <a:off x="5098211" y="3390153"/>
            <a:ext cx="3355676" cy="2308324"/>
          </a:xfrm>
          <a:prstGeom prst="rect">
            <a:avLst/>
          </a:prstGeom>
          <a:noFill/>
        </p:spPr>
        <p:txBody>
          <a:bodyPr wrap="square" rtlCol="0">
            <a:spAutoFit/>
          </a:bodyPr>
          <a:lstStyle/>
          <a:p>
            <a:r>
              <a:rPr lang="en-GB" dirty="0"/>
              <a:t>Cook’s third voyage (1776-1779) was to discover the North-West Passage, which was thought to link the Atlantic and Pacific Oceans. However, they were unable to find this area and sailed south to explore the island of Hawaii.</a:t>
            </a:r>
          </a:p>
        </p:txBody>
      </p:sp>
    </p:spTree>
    <p:extLst>
      <p:ext uri="{BB962C8B-B14F-4D97-AF65-F5344CB8AC3E}">
        <p14:creationId xmlns:p14="http://schemas.microsoft.com/office/powerpoint/2010/main" val="368343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4373592" y="765175"/>
            <a:ext cx="4014758" cy="3416320"/>
          </a:xfrm>
          <a:prstGeom prst="rect">
            <a:avLst/>
          </a:prstGeom>
          <a:noFill/>
        </p:spPr>
        <p:txBody>
          <a:bodyPr wrap="square" rtlCol="0">
            <a:spAutoFit/>
          </a:bodyPr>
          <a:lstStyle/>
          <a:p>
            <a:r>
              <a:rPr lang="en-GB" dirty="0"/>
              <a:t>This third voyage was to be       Cook’s last.</a:t>
            </a:r>
          </a:p>
          <a:p>
            <a:r>
              <a:rPr lang="en-GB" dirty="0"/>
              <a:t>On 14</a:t>
            </a:r>
            <a:r>
              <a:rPr lang="en-GB" baseline="30000" dirty="0"/>
              <a:t>th</a:t>
            </a:r>
            <a:r>
              <a:rPr lang="en-GB" dirty="0"/>
              <a:t> February 1779, he was involved in a dispute with a Hawaiian tribe and was captured and killed. When Cook’s crew found him, they buried him at sea.</a:t>
            </a:r>
          </a:p>
          <a:p>
            <a:endParaRPr lang="en-GB" dirty="0"/>
          </a:p>
          <a:p>
            <a:r>
              <a:rPr lang="en-GB" dirty="0"/>
              <a:t>Captain Cook is considered one of the world’s greatest explorers and was the first person to create an accurate map of the Pacific Ocean.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765174"/>
            <a:ext cx="3538514" cy="5327651"/>
          </a:xfrm>
          <a:prstGeom prst="rect">
            <a:avLst/>
          </a:prstGeom>
        </p:spPr>
      </p:pic>
      <p:sp>
        <p:nvSpPr>
          <p:cNvPr id="11" name="TextBox 10"/>
          <p:cNvSpPr txBox="1"/>
          <p:nvPr/>
        </p:nvSpPr>
        <p:spPr>
          <a:xfrm>
            <a:off x="4373592" y="5396368"/>
            <a:ext cx="4014758" cy="769441"/>
          </a:xfrm>
          <a:prstGeom prst="rect">
            <a:avLst/>
          </a:prstGeom>
          <a:noFill/>
        </p:spPr>
        <p:txBody>
          <a:bodyPr wrap="square" rtlCol="0">
            <a:spAutoFit/>
          </a:bodyPr>
          <a:lstStyle/>
          <a:p>
            <a:r>
              <a:rPr lang="en-GB" dirty="0"/>
              <a:t>Statue of Captain James Cook in Whitby, Yorkshire.</a:t>
            </a:r>
            <a:endParaRPr lang="en-GB" dirty="0">
              <a:latin typeface="Tuffy" panose="020B0603060100000000" pitchFamily="34" charset="0"/>
              <a:ea typeface="Tuffy" panose="020B0603060100000000" pitchFamily="34" charset="0"/>
            </a:endParaRPr>
          </a:p>
          <a:p>
            <a:r>
              <a:rPr lang="en-GB" sz="800" dirty="0">
                <a:latin typeface="Tuffy" panose="020B0603060100000000" pitchFamily="34" charset="0"/>
                <a:ea typeface="Tuffy" panose="020B0603060100000000" pitchFamily="34" charset="0"/>
              </a:rPr>
              <a:t>Photo courtesy of (Philip N Young@Flickr.com) – granted under creative commons licence</a:t>
            </a:r>
          </a:p>
        </p:txBody>
      </p:sp>
    </p:spTree>
    <p:extLst>
      <p:ext uri="{BB962C8B-B14F-4D97-AF65-F5344CB8AC3E}">
        <p14:creationId xmlns:p14="http://schemas.microsoft.com/office/powerpoint/2010/main" val="251747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55650" y="2956285"/>
            <a:ext cx="3505799" cy="1909013"/>
          </a:xfrm>
          <a:prstGeom prst="rect">
            <a:avLst/>
          </a:prstGeom>
          <a:solidFill>
            <a:schemeClr val="bg1"/>
          </a:solidFill>
          <a:ln w="28575">
            <a:solidFill>
              <a:srgbClr val="80C1EB"/>
            </a:solidFill>
          </a:ln>
        </p:spPr>
        <p:style>
          <a:lnRef idx="2">
            <a:schemeClr val="accent1">
              <a:shade val="50000"/>
            </a:schemeClr>
          </a:lnRef>
          <a:fillRef idx="1">
            <a:schemeClr val="accent1"/>
          </a:fillRef>
          <a:effectRef idx="0">
            <a:schemeClr val="accent1"/>
          </a:effectRef>
          <a:fontRef idx="minor">
            <a:schemeClr val="lt1"/>
          </a:fontRef>
        </p:style>
        <p:txBody>
          <a:bodyPr rIns="288000" rtlCol="0" anchor="ctr"/>
          <a:lstStyle/>
          <a:p>
            <a:r>
              <a:rPr lang="en-GB" dirty="0">
                <a:solidFill>
                  <a:schemeClr val="tx1"/>
                </a:solidFill>
              </a:rPr>
              <a:t>His father was a farmer     and he grew up on the farm.</a:t>
            </a:r>
          </a:p>
          <a:p>
            <a:r>
              <a:rPr lang="en-GB" dirty="0">
                <a:solidFill>
                  <a:schemeClr val="tx1"/>
                </a:solidFill>
              </a:rPr>
              <a:t>However, he was very interested in the sea and travelling on the seas.</a:t>
            </a:r>
          </a:p>
        </p:txBody>
      </p:sp>
      <p:sp>
        <p:nvSpPr>
          <p:cNvPr id="8" name="Rectangle 7"/>
          <p:cNvSpPr/>
          <p:nvPr/>
        </p:nvSpPr>
        <p:spPr>
          <a:xfrm>
            <a:off x="755650" y="1860730"/>
            <a:ext cx="3505799" cy="985987"/>
          </a:xfrm>
          <a:prstGeom prst="rect">
            <a:avLst/>
          </a:prstGeom>
          <a:solidFill>
            <a:srgbClr val="80C1EB"/>
          </a:solidFill>
          <a:ln>
            <a:noFill/>
          </a:ln>
        </p:spPr>
        <p:style>
          <a:lnRef idx="2">
            <a:schemeClr val="accent1">
              <a:shade val="50000"/>
            </a:schemeClr>
          </a:lnRef>
          <a:fillRef idx="1">
            <a:schemeClr val="accent1"/>
          </a:fillRef>
          <a:effectRef idx="0">
            <a:schemeClr val="accent1"/>
          </a:effectRef>
          <a:fontRef idx="minor">
            <a:schemeClr val="lt1"/>
          </a:fontRef>
        </p:style>
        <p:txBody>
          <a:bodyPr rIns="288000" rtlCol="0" anchor="ctr"/>
          <a:lstStyle/>
          <a:p>
            <a:r>
              <a:rPr lang="en-GB" dirty="0">
                <a:solidFill>
                  <a:schemeClr val="tx1"/>
                </a:solidFill>
              </a:rPr>
              <a:t>He was born in a small village called </a:t>
            </a:r>
            <a:r>
              <a:rPr lang="en-GB" dirty="0" err="1">
                <a:solidFill>
                  <a:schemeClr val="tx1"/>
                </a:solidFill>
              </a:rPr>
              <a:t>Marton</a:t>
            </a:r>
            <a:r>
              <a:rPr lang="en-GB">
                <a:solidFill>
                  <a:schemeClr val="tx1"/>
                </a:solidFill>
              </a:rPr>
              <a:t>, Yorkshire</a:t>
            </a:r>
            <a:r>
              <a:rPr lang="en-GB" dirty="0">
                <a:solidFill>
                  <a:schemeClr val="tx1"/>
                </a:solidFill>
              </a:rPr>
              <a:t>.</a:t>
            </a:r>
          </a:p>
        </p:txBody>
      </p:sp>
      <p:sp>
        <p:nvSpPr>
          <p:cNvPr id="6" name="Rectangle 5"/>
          <p:cNvSpPr/>
          <p:nvPr/>
        </p:nvSpPr>
        <p:spPr>
          <a:xfrm>
            <a:off x="755650" y="765175"/>
            <a:ext cx="3505799" cy="985987"/>
          </a:xfrm>
          <a:prstGeom prst="rect">
            <a:avLst/>
          </a:prstGeom>
          <a:solidFill>
            <a:srgbClr val="80C1EB"/>
          </a:solidFill>
          <a:ln>
            <a:noFill/>
          </a:ln>
        </p:spPr>
        <p:style>
          <a:lnRef idx="2">
            <a:schemeClr val="accent1">
              <a:shade val="50000"/>
            </a:schemeClr>
          </a:lnRef>
          <a:fillRef idx="1">
            <a:schemeClr val="accent1"/>
          </a:fillRef>
          <a:effectRef idx="0">
            <a:schemeClr val="accent1"/>
          </a:effectRef>
          <a:fontRef idx="minor">
            <a:schemeClr val="lt1"/>
          </a:fontRef>
        </p:style>
        <p:txBody>
          <a:bodyPr rIns="288000" rtlCol="0" anchor="ctr"/>
          <a:lstStyle/>
          <a:p>
            <a:r>
              <a:rPr lang="en-GB" dirty="0">
                <a:solidFill>
                  <a:schemeClr val="tx1"/>
                </a:solidFill>
              </a:rPr>
              <a:t>Captain James Cook was     born on 7</a:t>
            </a:r>
            <a:r>
              <a:rPr lang="en-GB" baseline="30000" dirty="0">
                <a:solidFill>
                  <a:schemeClr val="tx1"/>
                </a:solidFill>
              </a:rPr>
              <a:t>th</a:t>
            </a:r>
            <a:r>
              <a:rPr lang="en-GB" dirty="0">
                <a:solidFill>
                  <a:schemeClr val="tx1"/>
                </a:solidFill>
              </a:rPr>
              <a:t> November, 1728.</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1031" b="2411"/>
          <a:stretch/>
        </p:blipFill>
        <p:spPr>
          <a:xfrm>
            <a:off x="4053588" y="765175"/>
            <a:ext cx="4334761" cy="532765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650" y="4710023"/>
            <a:ext cx="2858542" cy="2147977"/>
          </a:xfrm>
          <a:prstGeom prst="rect">
            <a:avLst/>
          </a:prstGeom>
        </p:spPr>
      </p:pic>
      <p:cxnSp>
        <p:nvCxnSpPr>
          <p:cNvPr id="12" name="Straight Arrow Connector 11"/>
          <p:cNvCxnSpPr/>
          <p:nvPr/>
        </p:nvCxnSpPr>
        <p:spPr>
          <a:xfrm flipH="1">
            <a:off x="7375585" y="2648309"/>
            <a:ext cx="120770" cy="114731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7189278" y="2311877"/>
            <a:ext cx="1130060" cy="379563"/>
          </a:xfrm>
          <a:prstGeom prst="rect">
            <a:avLst/>
          </a:prstGeom>
          <a:noFill/>
        </p:spPr>
        <p:txBody>
          <a:bodyPr wrap="square" rtlCol="0">
            <a:spAutoFit/>
          </a:bodyPr>
          <a:lstStyle/>
          <a:p>
            <a:r>
              <a:rPr lang="en-GB" dirty="0"/>
              <a:t>Yorkshire</a:t>
            </a:r>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22804" y="765175"/>
            <a:ext cx="5165545" cy="1754326"/>
          </a:xfrm>
          <a:prstGeom prst="rect">
            <a:avLst/>
          </a:prstGeom>
          <a:noFill/>
        </p:spPr>
        <p:txBody>
          <a:bodyPr wrap="square" rtlCol="0">
            <a:spAutoFit/>
          </a:bodyPr>
          <a:lstStyle/>
          <a:p>
            <a:r>
              <a:rPr lang="en-GB" dirty="0"/>
              <a:t>When he was 17, he moved to the coast in Whitby, North Yorkshire.</a:t>
            </a:r>
          </a:p>
          <a:p>
            <a:endParaRPr lang="en-GB" dirty="0"/>
          </a:p>
          <a:p>
            <a:r>
              <a:rPr lang="en-GB" dirty="0"/>
              <a:t>Here he got a job as a coal merchant, working on the ships transporting coal from the River Tyne to the River Thames.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765175"/>
            <a:ext cx="3285735" cy="5327650"/>
          </a:xfrm>
          <a:prstGeom prst="rect">
            <a:avLst/>
          </a:prstGeom>
        </p:spPr>
      </p:pic>
      <p:grpSp>
        <p:nvGrpSpPr>
          <p:cNvPr id="4" name="Group 3"/>
          <p:cNvGrpSpPr/>
          <p:nvPr/>
        </p:nvGrpSpPr>
        <p:grpSpPr>
          <a:xfrm>
            <a:off x="3114675" y="3127346"/>
            <a:ext cx="2330703" cy="2717185"/>
            <a:chOff x="3114675" y="3127346"/>
            <a:chExt cx="2330703" cy="2717185"/>
          </a:xfrm>
        </p:grpSpPr>
        <p:sp>
          <p:nvSpPr>
            <p:cNvPr id="11" name="TextBox 10"/>
            <p:cNvSpPr txBox="1"/>
            <p:nvPr/>
          </p:nvSpPr>
          <p:spPr>
            <a:xfrm>
              <a:off x="3114675" y="3127346"/>
              <a:ext cx="1349195" cy="369332"/>
            </a:xfrm>
            <a:prstGeom prst="rect">
              <a:avLst/>
            </a:prstGeom>
            <a:noFill/>
          </p:spPr>
          <p:txBody>
            <a:bodyPr wrap="square" rtlCol="0">
              <a:spAutoFit/>
            </a:bodyPr>
            <a:lstStyle/>
            <a:p>
              <a:r>
                <a:rPr lang="en-GB" dirty="0"/>
                <a:t>River Tyne</a:t>
              </a:r>
            </a:p>
          </p:txBody>
        </p:sp>
        <p:sp>
          <p:nvSpPr>
            <p:cNvPr id="14" name="TextBox 13"/>
            <p:cNvSpPr txBox="1"/>
            <p:nvPr/>
          </p:nvSpPr>
          <p:spPr>
            <a:xfrm>
              <a:off x="3906401" y="5475199"/>
              <a:ext cx="1538977" cy="369332"/>
            </a:xfrm>
            <a:prstGeom prst="rect">
              <a:avLst/>
            </a:prstGeom>
            <a:noFill/>
          </p:spPr>
          <p:txBody>
            <a:bodyPr wrap="square" rtlCol="0">
              <a:spAutoFit/>
            </a:bodyPr>
            <a:lstStyle/>
            <a:p>
              <a:r>
                <a:rPr lang="en-GB" dirty="0"/>
                <a:t>River Thames</a:t>
              </a:r>
            </a:p>
          </p:txBody>
        </p:sp>
        <p:sp>
          <p:nvSpPr>
            <p:cNvPr id="16" name="Freeform 15"/>
            <p:cNvSpPr/>
            <p:nvPr/>
          </p:nvSpPr>
          <p:spPr>
            <a:xfrm>
              <a:off x="3114675" y="3533775"/>
              <a:ext cx="1195177" cy="1867229"/>
            </a:xfrm>
            <a:custGeom>
              <a:avLst/>
              <a:gdLst>
                <a:gd name="connsiteX0" fmla="*/ 447675 w 1195177"/>
                <a:gd name="connsiteY0" fmla="*/ 1862138 h 1867229"/>
                <a:gd name="connsiteX1" fmla="*/ 1019175 w 1195177"/>
                <a:gd name="connsiteY1" fmla="*/ 1757363 h 1867229"/>
                <a:gd name="connsiteX2" fmla="*/ 1190625 w 1195177"/>
                <a:gd name="connsiteY2" fmla="*/ 1119188 h 1867229"/>
                <a:gd name="connsiteX3" fmla="*/ 876300 w 1195177"/>
                <a:gd name="connsiteY3" fmla="*/ 333375 h 1867229"/>
                <a:gd name="connsiteX4" fmla="*/ 476250 w 1195177"/>
                <a:gd name="connsiteY4" fmla="*/ 71438 h 1867229"/>
                <a:gd name="connsiteX5" fmla="*/ 0 w 1195177"/>
                <a:gd name="connsiteY5" fmla="*/ 0 h 186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5177" h="1867229">
                  <a:moveTo>
                    <a:pt x="447675" y="1862138"/>
                  </a:moveTo>
                  <a:cubicBezTo>
                    <a:pt x="671512" y="1871663"/>
                    <a:pt x="895350" y="1881188"/>
                    <a:pt x="1019175" y="1757363"/>
                  </a:cubicBezTo>
                  <a:cubicBezTo>
                    <a:pt x="1143000" y="1633538"/>
                    <a:pt x="1214437" y="1356519"/>
                    <a:pt x="1190625" y="1119188"/>
                  </a:cubicBezTo>
                  <a:cubicBezTo>
                    <a:pt x="1166813" y="881857"/>
                    <a:pt x="995363" y="508000"/>
                    <a:pt x="876300" y="333375"/>
                  </a:cubicBezTo>
                  <a:cubicBezTo>
                    <a:pt x="757238" y="158750"/>
                    <a:pt x="622300" y="127000"/>
                    <a:pt x="476250" y="71438"/>
                  </a:cubicBezTo>
                  <a:cubicBezTo>
                    <a:pt x="330200" y="15876"/>
                    <a:pt x="95250" y="97631"/>
                    <a:pt x="0" y="0"/>
                  </a:cubicBezTo>
                </a:path>
              </a:pathLst>
            </a:cu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GB" dirty="0"/>
            </a:p>
          </p:txBody>
        </p:sp>
      </p:grpSp>
      <p:sp>
        <p:nvSpPr>
          <p:cNvPr id="17" name="Rectangle 16"/>
          <p:cNvSpPr/>
          <p:nvPr/>
        </p:nvSpPr>
        <p:spPr>
          <a:xfrm>
            <a:off x="4572000" y="2706118"/>
            <a:ext cx="4710023" cy="985987"/>
          </a:xfrm>
          <a:prstGeom prst="rect">
            <a:avLst/>
          </a:prstGeom>
          <a:solidFill>
            <a:srgbClr val="80C1EB"/>
          </a:solidFill>
          <a:ln>
            <a:noFill/>
          </a:ln>
        </p:spPr>
        <p:style>
          <a:lnRef idx="2">
            <a:schemeClr val="accent1">
              <a:shade val="50000"/>
            </a:schemeClr>
          </a:lnRef>
          <a:fillRef idx="1">
            <a:schemeClr val="accent1"/>
          </a:fillRef>
          <a:effectRef idx="0">
            <a:schemeClr val="accent1"/>
          </a:effectRef>
          <a:fontRef idx="minor">
            <a:schemeClr val="lt1"/>
          </a:fontRef>
        </p:style>
        <p:txBody>
          <a:bodyPr rIns="288000" rtlCol="0" anchor="ctr"/>
          <a:lstStyle/>
          <a:p>
            <a:r>
              <a:rPr lang="en-GB" dirty="0">
                <a:solidFill>
                  <a:schemeClr val="tx1"/>
                </a:solidFill>
              </a:rPr>
              <a:t>Can anyone point out the River Tyne</a:t>
            </a:r>
          </a:p>
          <a:p>
            <a:r>
              <a:rPr lang="en-GB" dirty="0">
                <a:solidFill>
                  <a:schemeClr val="tx1"/>
                </a:solidFill>
              </a:rPr>
              <a:t>or the River Thames?</a:t>
            </a:r>
          </a:p>
        </p:txBody>
      </p:sp>
    </p:spTree>
    <p:extLst>
      <p:ext uri="{BB962C8B-B14F-4D97-AF65-F5344CB8AC3E}">
        <p14:creationId xmlns:p14="http://schemas.microsoft.com/office/powerpoint/2010/main" val="314144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755650" y="765175"/>
            <a:ext cx="7632700" cy="1477328"/>
          </a:xfrm>
          <a:prstGeom prst="rect">
            <a:avLst/>
          </a:prstGeom>
          <a:noFill/>
        </p:spPr>
        <p:txBody>
          <a:bodyPr wrap="square" rtlCol="0">
            <a:spAutoFit/>
          </a:bodyPr>
          <a:lstStyle/>
          <a:p>
            <a:r>
              <a:rPr lang="en-GB" dirty="0"/>
              <a:t>During his time as a coal merchant, he demonstrated excellent sailing skills. He also had a great interest in astronomy. In 1755, he joined the Royal Navy and he learned how to sail. He also developed his skills in making maps, and was so good that, in 1768 and at the age of 40, he was promoted to commander of a ship called the HMS Endeavour.</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602273" y="2389438"/>
            <a:ext cx="4786077" cy="3703387"/>
          </a:xfrm>
          <a:prstGeom prst="rect">
            <a:avLst/>
          </a:prstGeom>
        </p:spPr>
      </p:pic>
      <p:sp>
        <p:nvSpPr>
          <p:cNvPr id="10" name="Rectangle 9"/>
          <p:cNvSpPr/>
          <p:nvPr/>
        </p:nvSpPr>
        <p:spPr>
          <a:xfrm>
            <a:off x="0" y="2902788"/>
            <a:ext cx="2950234" cy="526212"/>
          </a:xfrm>
          <a:prstGeom prst="rect">
            <a:avLst/>
          </a:prstGeom>
          <a:solidFill>
            <a:srgbClr val="80C1EB"/>
          </a:solidFill>
          <a:ln>
            <a:noFill/>
          </a:ln>
        </p:spPr>
        <p:style>
          <a:lnRef idx="2">
            <a:schemeClr val="accent1">
              <a:shade val="50000"/>
            </a:schemeClr>
          </a:lnRef>
          <a:fillRef idx="1">
            <a:schemeClr val="accent1"/>
          </a:fillRef>
          <a:effectRef idx="0">
            <a:schemeClr val="accent1"/>
          </a:effectRef>
          <a:fontRef idx="minor">
            <a:schemeClr val="lt1"/>
          </a:fontRef>
        </p:style>
        <p:txBody>
          <a:bodyPr lIns="864000" rtlCol="0" anchor="ctr"/>
          <a:lstStyle/>
          <a:p>
            <a:r>
              <a:rPr lang="en-GB" dirty="0">
                <a:solidFill>
                  <a:sysClr val="windowText" lastClr="000000"/>
                </a:solidFill>
              </a:rPr>
              <a:t>368 tonnes</a:t>
            </a:r>
          </a:p>
        </p:txBody>
      </p:sp>
      <p:sp>
        <p:nvSpPr>
          <p:cNvPr id="11" name="Rectangle 10"/>
          <p:cNvSpPr/>
          <p:nvPr/>
        </p:nvSpPr>
        <p:spPr>
          <a:xfrm>
            <a:off x="0" y="2303109"/>
            <a:ext cx="4572000" cy="526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64000" rtlCol="0" anchor="ctr"/>
          <a:lstStyle/>
          <a:p>
            <a:r>
              <a:rPr lang="en-GB" b="1" dirty="0">
                <a:solidFill>
                  <a:sysClr val="windowText" lastClr="000000"/>
                </a:solidFill>
              </a:rPr>
              <a:t>HMS Endeavour</a:t>
            </a:r>
          </a:p>
        </p:txBody>
      </p:sp>
      <p:sp>
        <p:nvSpPr>
          <p:cNvPr id="14" name="Rectangle 13"/>
          <p:cNvSpPr/>
          <p:nvPr/>
        </p:nvSpPr>
        <p:spPr>
          <a:xfrm>
            <a:off x="0" y="3502467"/>
            <a:ext cx="2950234" cy="526212"/>
          </a:xfrm>
          <a:prstGeom prst="rect">
            <a:avLst/>
          </a:prstGeom>
          <a:solidFill>
            <a:srgbClr val="80C1EB"/>
          </a:solidFill>
          <a:ln>
            <a:noFill/>
          </a:ln>
        </p:spPr>
        <p:style>
          <a:lnRef idx="2">
            <a:schemeClr val="accent1">
              <a:shade val="50000"/>
            </a:schemeClr>
          </a:lnRef>
          <a:fillRef idx="1">
            <a:schemeClr val="accent1"/>
          </a:fillRef>
          <a:effectRef idx="0">
            <a:schemeClr val="accent1"/>
          </a:effectRef>
          <a:fontRef idx="minor">
            <a:schemeClr val="lt1"/>
          </a:fontRef>
        </p:style>
        <p:txBody>
          <a:bodyPr lIns="864000" rtlCol="0" anchor="ctr"/>
          <a:lstStyle/>
          <a:p>
            <a:r>
              <a:rPr lang="en-GB" dirty="0">
                <a:solidFill>
                  <a:sysClr val="windowText" lastClr="000000"/>
                </a:solidFill>
              </a:rPr>
              <a:t>32 metres long</a:t>
            </a:r>
          </a:p>
        </p:txBody>
      </p:sp>
      <p:sp>
        <p:nvSpPr>
          <p:cNvPr id="16" name="Rectangle 15"/>
          <p:cNvSpPr/>
          <p:nvPr/>
        </p:nvSpPr>
        <p:spPr>
          <a:xfrm>
            <a:off x="0" y="4102146"/>
            <a:ext cx="2950234" cy="526212"/>
          </a:xfrm>
          <a:prstGeom prst="rect">
            <a:avLst/>
          </a:prstGeom>
          <a:solidFill>
            <a:srgbClr val="80C1EB"/>
          </a:solidFill>
          <a:ln>
            <a:noFill/>
          </a:ln>
        </p:spPr>
        <p:style>
          <a:lnRef idx="2">
            <a:schemeClr val="accent1">
              <a:shade val="50000"/>
            </a:schemeClr>
          </a:lnRef>
          <a:fillRef idx="1">
            <a:schemeClr val="accent1"/>
          </a:fillRef>
          <a:effectRef idx="0">
            <a:schemeClr val="accent1"/>
          </a:effectRef>
          <a:fontRef idx="minor">
            <a:schemeClr val="lt1"/>
          </a:fontRef>
        </p:style>
        <p:txBody>
          <a:bodyPr lIns="864000" rtlCol="0" anchor="ctr"/>
          <a:lstStyle/>
          <a:p>
            <a:r>
              <a:rPr lang="en-GB" dirty="0">
                <a:solidFill>
                  <a:sysClr val="windowText" lastClr="000000"/>
                </a:solidFill>
              </a:rPr>
              <a:t>Crew of 94</a:t>
            </a:r>
          </a:p>
        </p:txBody>
      </p:sp>
      <p:sp>
        <p:nvSpPr>
          <p:cNvPr id="17" name="Rectangle 16"/>
          <p:cNvSpPr/>
          <p:nvPr/>
        </p:nvSpPr>
        <p:spPr>
          <a:xfrm>
            <a:off x="0" y="4701825"/>
            <a:ext cx="2950234" cy="1391000"/>
          </a:xfrm>
          <a:prstGeom prst="rect">
            <a:avLst/>
          </a:prstGeom>
          <a:solidFill>
            <a:srgbClr val="80C1EB"/>
          </a:solidFill>
          <a:ln>
            <a:noFill/>
          </a:ln>
        </p:spPr>
        <p:style>
          <a:lnRef idx="2">
            <a:schemeClr val="accent1">
              <a:shade val="50000"/>
            </a:schemeClr>
          </a:lnRef>
          <a:fillRef idx="1">
            <a:schemeClr val="accent1"/>
          </a:fillRef>
          <a:effectRef idx="0">
            <a:schemeClr val="accent1"/>
          </a:effectRef>
          <a:fontRef idx="minor">
            <a:schemeClr val="lt1"/>
          </a:fontRef>
        </p:style>
        <p:txBody>
          <a:bodyPr lIns="864000" rtlCol="0" anchor="ctr"/>
          <a:lstStyle/>
          <a:p>
            <a:r>
              <a:rPr lang="en-GB" dirty="0">
                <a:solidFill>
                  <a:sysClr val="windowText" lastClr="000000"/>
                </a:solidFill>
              </a:rPr>
              <a:t>Departed from the port of Plymouth, England on 26</a:t>
            </a:r>
            <a:r>
              <a:rPr lang="en-GB" baseline="30000" dirty="0">
                <a:solidFill>
                  <a:sysClr val="windowText" lastClr="000000"/>
                </a:solidFill>
              </a:rPr>
              <a:t>th</a:t>
            </a:r>
            <a:r>
              <a:rPr lang="en-GB" dirty="0">
                <a:solidFill>
                  <a:sysClr val="windowText" lastClr="000000"/>
                </a:solidFill>
              </a:rPr>
              <a:t> August 1768.</a:t>
            </a:r>
          </a:p>
        </p:txBody>
      </p:sp>
    </p:spTree>
    <p:extLst>
      <p:ext uri="{BB962C8B-B14F-4D97-AF65-F5344CB8AC3E}">
        <p14:creationId xmlns:p14="http://schemas.microsoft.com/office/powerpoint/2010/main" val="150216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755650" y="765175"/>
            <a:ext cx="7632700" cy="1200329"/>
          </a:xfrm>
          <a:prstGeom prst="rect">
            <a:avLst/>
          </a:prstGeom>
          <a:noFill/>
        </p:spPr>
        <p:txBody>
          <a:bodyPr wrap="square" rtlCol="0">
            <a:spAutoFit/>
          </a:bodyPr>
          <a:lstStyle/>
          <a:p>
            <a:r>
              <a:rPr lang="en-GB" dirty="0"/>
              <a:t>In 1769, the planet Venus was due to pass in front of the Sun, a rare event visible only in the </a:t>
            </a:r>
            <a:r>
              <a:rPr lang="en-GB" b="1" dirty="0"/>
              <a:t>southern hemisphere</a:t>
            </a:r>
            <a:r>
              <a:rPr lang="en-GB" dirty="0"/>
              <a:t>. The British government sent an expedition to observe this event and as commander of HMS Endeavour, Cook led this expedition.</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9763" y="2062822"/>
            <a:ext cx="2243137"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37313" y="2318409"/>
            <a:ext cx="1951037"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755650" y="4403876"/>
            <a:ext cx="7632700" cy="369332"/>
          </a:xfrm>
          <a:prstGeom prst="rect">
            <a:avLst/>
          </a:prstGeom>
          <a:noFill/>
        </p:spPr>
        <p:txBody>
          <a:bodyPr wrap="square" rtlCol="0">
            <a:spAutoFit/>
          </a:bodyPr>
          <a:lstStyle/>
          <a:p>
            <a:r>
              <a:rPr lang="en-GB" b="1" dirty="0"/>
              <a:t>What is the southern hemisphere?</a:t>
            </a:r>
          </a:p>
        </p:txBody>
      </p:sp>
      <p:sp>
        <p:nvSpPr>
          <p:cNvPr id="14" name="TextBox 13"/>
          <p:cNvSpPr txBox="1"/>
          <p:nvPr/>
        </p:nvSpPr>
        <p:spPr>
          <a:xfrm>
            <a:off x="755650" y="4872354"/>
            <a:ext cx="3721459" cy="923330"/>
          </a:xfrm>
          <a:prstGeom prst="rect">
            <a:avLst/>
          </a:prstGeom>
          <a:noFill/>
        </p:spPr>
        <p:txBody>
          <a:bodyPr wrap="square" rtlCol="0">
            <a:spAutoFit/>
          </a:bodyPr>
          <a:lstStyle/>
          <a:p>
            <a:r>
              <a:rPr lang="en-GB" dirty="0"/>
              <a:t>The southern hemisphere is the half of planet Earth that is below the equator.</a:t>
            </a:r>
          </a:p>
        </p:txBody>
      </p:sp>
      <p:grpSp>
        <p:nvGrpSpPr>
          <p:cNvPr id="7" name="Group 6"/>
          <p:cNvGrpSpPr/>
          <p:nvPr/>
        </p:nvGrpSpPr>
        <p:grpSpPr>
          <a:xfrm>
            <a:off x="4336884" y="4152900"/>
            <a:ext cx="4114846" cy="1941727"/>
            <a:chOff x="4336884" y="4152900"/>
            <a:chExt cx="4114846" cy="1941727"/>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152900"/>
              <a:ext cx="2813050" cy="193992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Arrow Connector 17"/>
            <p:cNvCxnSpPr/>
            <p:nvPr/>
          </p:nvCxnSpPr>
          <p:spPr>
            <a:xfrm flipH="1" flipV="1">
              <a:off x="7027712" y="5351271"/>
              <a:ext cx="293958" cy="42019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9" name="TextBox 18"/>
            <p:cNvSpPr txBox="1"/>
            <p:nvPr/>
          </p:nvSpPr>
          <p:spPr>
            <a:xfrm>
              <a:off x="7321670" y="5573054"/>
              <a:ext cx="1130060" cy="379563"/>
            </a:xfrm>
            <a:prstGeom prst="rect">
              <a:avLst/>
            </a:prstGeom>
            <a:noFill/>
          </p:spPr>
          <p:txBody>
            <a:bodyPr wrap="square" rtlCol="0">
              <a:spAutoFit/>
            </a:bodyPr>
            <a:lstStyle/>
            <a:p>
              <a:r>
                <a:rPr lang="en-GB" dirty="0"/>
                <a:t>equator</a:t>
              </a:r>
            </a:p>
          </p:txBody>
        </p:sp>
        <p:sp>
          <p:nvSpPr>
            <p:cNvPr id="24" name="TextBox 23"/>
            <p:cNvSpPr txBox="1"/>
            <p:nvPr/>
          </p:nvSpPr>
          <p:spPr>
            <a:xfrm>
              <a:off x="4336884" y="5448296"/>
              <a:ext cx="1347130" cy="646331"/>
            </a:xfrm>
            <a:prstGeom prst="rect">
              <a:avLst/>
            </a:prstGeom>
            <a:noFill/>
          </p:spPr>
          <p:txBody>
            <a:bodyPr wrap="square" rtlCol="0">
              <a:spAutoFit/>
            </a:bodyPr>
            <a:lstStyle/>
            <a:p>
              <a:r>
                <a:rPr lang="en-GB" dirty="0"/>
                <a:t>southern hemisphere</a:t>
              </a:r>
            </a:p>
          </p:txBody>
        </p:sp>
      </p:grpSp>
    </p:spTree>
    <p:extLst>
      <p:ext uri="{BB962C8B-B14F-4D97-AF65-F5344CB8AC3E}">
        <p14:creationId xmlns:p14="http://schemas.microsoft.com/office/powerpoint/2010/main" val="193903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72222E-6 -1.85185E-6 L 0.51737 -1.85185E-6 " pathEditMode="relative" rAng="0" ptsTypes="AA">
                                      <p:cBhvr>
                                        <p:cTn id="6" dur="6000" fill="hold"/>
                                        <p:tgtEl>
                                          <p:spTgt spid="9"/>
                                        </p:tgtEl>
                                        <p:attrNameLst>
                                          <p:attrName>ppt_x</p:attrName>
                                          <p:attrName>ppt_y</p:attrName>
                                        </p:attrNameLst>
                                      </p:cBhvr>
                                      <p:rCtr x="25868" y="0"/>
                                    </p:animMotion>
                                  </p:childTnLst>
                                </p:cTn>
                              </p:par>
                              <p:par>
                                <p:cTn id="7" presetID="35" presetClass="path" presetSubtype="0" accel="50000" decel="50000" fill="hold" nodeType="withEffect">
                                  <p:stCondLst>
                                    <p:cond delay="0"/>
                                  </p:stCondLst>
                                  <p:childTnLst>
                                    <p:animMotion origin="layout" path="M -2.77778E-7 3.7037E-7 L -0.51771 3.7037E-7 " pathEditMode="relative" rAng="0" ptsTypes="AA">
                                      <p:cBhvr>
                                        <p:cTn id="8" dur="6000" fill="hold"/>
                                        <p:tgtEl>
                                          <p:spTgt spid="10"/>
                                        </p:tgtEl>
                                        <p:attrNameLst>
                                          <p:attrName>ppt_x</p:attrName>
                                          <p:attrName>ppt_y</p:attrName>
                                        </p:attrNameLst>
                                      </p:cBhvr>
                                      <p:rCtr x="-25885" y="0"/>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755650" y="765175"/>
            <a:ext cx="3816350" cy="2031325"/>
          </a:xfrm>
          <a:prstGeom prst="rect">
            <a:avLst/>
          </a:prstGeom>
          <a:noFill/>
        </p:spPr>
        <p:txBody>
          <a:bodyPr wrap="square" rtlCol="0">
            <a:spAutoFit/>
          </a:bodyPr>
          <a:lstStyle/>
          <a:p>
            <a:r>
              <a:rPr lang="en-GB" dirty="0"/>
              <a:t>Having observed the transit of Venus in Tahiti, the Endeavour and her crew sailed south to explore new, uncharted waters. Cook promised his crew that the first person to see the new land would have that area named after them.</a:t>
            </a:r>
          </a:p>
        </p:txBody>
      </p:sp>
      <p:sp>
        <p:nvSpPr>
          <p:cNvPr id="8" name="TextBox 7"/>
          <p:cNvSpPr txBox="1"/>
          <p:nvPr/>
        </p:nvSpPr>
        <p:spPr>
          <a:xfrm>
            <a:off x="755650" y="2796500"/>
            <a:ext cx="3874670" cy="2585323"/>
          </a:xfrm>
          <a:prstGeom prst="rect">
            <a:avLst/>
          </a:prstGeom>
          <a:noFill/>
        </p:spPr>
        <p:txBody>
          <a:bodyPr wrap="square" rtlCol="0">
            <a:spAutoFit/>
          </a:bodyPr>
          <a:lstStyle/>
          <a:p>
            <a:r>
              <a:rPr lang="en-GB" dirty="0"/>
              <a:t>It was on 6</a:t>
            </a:r>
            <a:r>
              <a:rPr lang="en-GB" baseline="30000" dirty="0"/>
              <a:t>th</a:t>
            </a:r>
            <a:r>
              <a:rPr lang="en-GB" dirty="0"/>
              <a:t> October 1769 when the 12 year old surgeon’s assistant named Nicholas Young, spotted land on the horizon. It was a headland on the east coast of the North Island of New Zealand. </a:t>
            </a:r>
          </a:p>
          <a:p>
            <a:endParaRPr lang="en-GB" dirty="0"/>
          </a:p>
          <a:p>
            <a:r>
              <a:rPr lang="en-GB" b="1" dirty="0"/>
              <a:t>As promised, this headland became known as Young Nick’s Head.</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939" t="645" b="645"/>
          <a:stretch/>
        </p:blipFill>
        <p:spPr>
          <a:xfrm>
            <a:off x="4684143" y="765176"/>
            <a:ext cx="3704207" cy="5327650"/>
          </a:xfrm>
          <a:prstGeom prst="rect">
            <a:avLst/>
          </a:prstGeom>
        </p:spPr>
      </p:pic>
      <p:sp>
        <p:nvSpPr>
          <p:cNvPr id="10" name="TextBox 9"/>
          <p:cNvSpPr txBox="1"/>
          <p:nvPr/>
        </p:nvSpPr>
        <p:spPr>
          <a:xfrm>
            <a:off x="7631302" y="2849354"/>
            <a:ext cx="745346" cy="738664"/>
          </a:xfrm>
          <a:prstGeom prst="rect">
            <a:avLst/>
          </a:prstGeom>
          <a:noFill/>
        </p:spPr>
        <p:txBody>
          <a:bodyPr wrap="square" rtlCol="0">
            <a:spAutoFit/>
          </a:bodyPr>
          <a:lstStyle/>
          <a:p>
            <a:pPr algn="ctr"/>
            <a:r>
              <a:rPr lang="en-GB" sz="1400" b="1" dirty="0"/>
              <a:t>Young</a:t>
            </a:r>
          </a:p>
          <a:p>
            <a:pPr algn="ctr"/>
            <a:r>
              <a:rPr lang="en-GB" sz="1400" b="1" dirty="0"/>
              <a:t>Nick’s</a:t>
            </a:r>
          </a:p>
          <a:p>
            <a:pPr algn="ctr"/>
            <a:r>
              <a:rPr lang="en-GB" sz="1400" b="1" dirty="0"/>
              <a:t>Head</a:t>
            </a:r>
          </a:p>
        </p:txBody>
      </p:sp>
      <p:sp>
        <p:nvSpPr>
          <p:cNvPr id="11" name="Oval 10"/>
          <p:cNvSpPr/>
          <p:nvPr/>
        </p:nvSpPr>
        <p:spPr>
          <a:xfrm>
            <a:off x="7812832" y="2479097"/>
            <a:ext cx="191144" cy="1911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5198653" y="2435964"/>
            <a:ext cx="745346" cy="523220"/>
          </a:xfrm>
          <a:prstGeom prst="rect">
            <a:avLst/>
          </a:prstGeom>
          <a:noFill/>
        </p:spPr>
        <p:txBody>
          <a:bodyPr wrap="square" rtlCol="0">
            <a:spAutoFit/>
          </a:bodyPr>
          <a:lstStyle/>
          <a:p>
            <a:pPr algn="ctr"/>
            <a:r>
              <a:rPr lang="en-GB" sz="1400" b="1" dirty="0"/>
              <a:t>Cook Strait</a:t>
            </a:r>
          </a:p>
        </p:txBody>
      </p:sp>
      <p:cxnSp>
        <p:nvCxnSpPr>
          <p:cNvPr id="13" name="Straight Arrow Connector 12"/>
          <p:cNvCxnSpPr/>
          <p:nvPr/>
        </p:nvCxnSpPr>
        <p:spPr>
          <a:xfrm>
            <a:off x="5943999" y="2742629"/>
            <a:ext cx="888122" cy="6302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867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755649" y="765175"/>
            <a:ext cx="7632701" cy="1754326"/>
          </a:xfrm>
          <a:prstGeom prst="rect">
            <a:avLst/>
          </a:prstGeom>
          <a:noFill/>
        </p:spPr>
        <p:txBody>
          <a:bodyPr wrap="square" rtlCol="0">
            <a:spAutoFit/>
          </a:bodyPr>
          <a:lstStyle/>
          <a:p>
            <a:r>
              <a:rPr lang="en-GB" b="1" dirty="0"/>
              <a:t>Charting New Zealand</a:t>
            </a:r>
          </a:p>
          <a:p>
            <a:r>
              <a:rPr lang="en-GB" dirty="0"/>
              <a:t>Cook spent the next few months mapping out the North Island, then the South Island. On 15</a:t>
            </a:r>
            <a:r>
              <a:rPr lang="en-GB" baseline="30000" dirty="0"/>
              <a:t>th</a:t>
            </a:r>
            <a:r>
              <a:rPr lang="en-GB" dirty="0"/>
              <a:t> January 1770, Cook anchored the Endeavour at Ship Cove at the top of the South Island.</a:t>
            </a:r>
          </a:p>
          <a:p>
            <a:r>
              <a:rPr lang="en-GB" dirty="0"/>
              <a:t>He observed the </a:t>
            </a:r>
            <a:r>
              <a:rPr lang="en-GB"/>
              <a:t>narrow channel of </a:t>
            </a:r>
            <a:r>
              <a:rPr lang="en-GB" dirty="0"/>
              <a:t>water between the islands that is now known as Cook Strait.</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7148" y="2519501"/>
            <a:ext cx="6655786" cy="4919494"/>
          </a:xfrm>
          <a:prstGeom prst="rect">
            <a:avLst/>
          </a:prstGeom>
        </p:spPr>
      </p:pic>
      <p:sp>
        <p:nvSpPr>
          <p:cNvPr id="14" name="TextBox 13"/>
          <p:cNvSpPr txBox="1"/>
          <p:nvPr/>
        </p:nvSpPr>
        <p:spPr>
          <a:xfrm>
            <a:off x="3873262" y="2646247"/>
            <a:ext cx="4325308" cy="2585323"/>
          </a:xfrm>
          <a:prstGeom prst="rect">
            <a:avLst/>
          </a:prstGeom>
          <a:noFill/>
        </p:spPr>
        <p:txBody>
          <a:bodyPr wrap="square" rtlCol="0">
            <a:spAutoFit/>
          </a:bodyPr>
          <a:lstStyle/>
          <a:p>
            <a:r>
              <a:rPr lang="en-GB" b="1" dirty="0"/>
              <a:t>Not the First</a:t>
            </a:r>
          </a:p>
          <a:p>
            <a:r>
              <a:rPr lang="en-GB" dirty="0"/>
              <a:t>127 years before Cook’s arrival, in   </a:t>
            </a:r>
          </a:p>
          <a:p>
            <a:r>
              <a:rPr lang="en-GB" dirty="0"/>
              <a:t>  December 1642, a Dutch explorer </a:t>
            </a:r>
          </a:p>
          <a:p>
            <a:r>
              <a:rPr lang="en-GB" dirty="0"/>
              <a:t>    named Abel Tasman had been the </a:t>
            </a:r>
          </a:p>
          <a:p>
            <a:r>
              <a:rPr lang="en-GB" dirty="0"/>
              <a:t>       first European to discover what   </a:t>
            </a:r>
          </a:p>
          <a:p>
            <a:r>
              <a:rPr lang="en-GB" dirty="0"/>
              <a:t>        would later be called Tasmania.</a:t>
            </a:r>
          </a:p>
          <a:p>
            <a:r>
              <a:rPr lang="en-GB" dirty="0"/>
              <a:t>         He also sighted New Zealand          </a:t>
            </a:r>
          </a:p>
          <a:p>
            <a:r>
              <a:rPr lang="en-GB" dirty="0"/>
              <a:t>         but bad weather prevented    </a:t>
            </a:r>
          </a:p>
          <a:p>
            <a:r>
              <a:rPr lang="en-GB" dirty="0"/>
              <a:t>         further exploration.</a:t>
            </a:r>
          </a:p>
        </p:txBody>
      </p:sp>
    </p:spTree>
    <p:extLst>
      <p:ext uri="{BB962C8B-B14F-4D97-AF65-F5344CB8AC3E}">
        <p14:creationId xmlns:p14="http://schemas.microsoft.com/office/powerpoint/2010/main" val="310752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755649" y="765175"/>
            <a:ext cx="7632701" cy="2031325"/>
          </a:xfrm>
          <a:prstGeom prst="rect">
            <a:avLst/>
          </a:prstGeom>
          <a:noFill/>
        </p:spPr>
        <p:txBody>
          <a:bodyPr wrap="square" rtlCol="0">
            <a:spAutoFit/>
          </a:bodyPr>
          <a:lstStyle/>
          <a:p>
            <a:r>
              <a:rPr lang="en-GB" dirty="0"/>
              <a:t>On the voyage with Cook were also two botanists and collectors, Joseph Banks and Daniel </a:t>
            </a:r>
            <a:r>
              <a:rPr lang="en-GB" dirty="0" err="1"/>
              <a:t>Solander</a:t>
            </a:r>
            <a:r>
              <a:rPr lang="en-GB" dirty="0"/>
              <a:t>. Their job was to study and record the plants and animals that they discovered in New Zealand and Australia.</a:t>
            </a:r>
          </a:p>
          <a:p>
            <a:endParaRPr lang="en-GB" dirty="0"/>
          </a:p>
          <a:p>
            <a:r>
              <a:rPr lang="en-GB" dirty="0"/>
              <a:t>Together, they collected over 1000 plant species that were previously unknown in Europe. For example, eucalyptus, acacia and banksia (which was named after Banks).</a:t>
            </a:r>
          </a:p>
        </p:txBody>
      </p:sp>
      <p:grpSp>
        <p:nvGrpSpPr>
          <p:cNvPr id="5" name="Group 4"/>
          <p:cNvGrpSpPr/>
          <p:nvPr/>
        </p:nvGrpSpPr>
        <p:grpSpPr>
          <a:xfrm>
            <a:off x="1062189" y="2941606"/>
            <a:ext cx="7450946" cy="5753819"/>
            <a:chOff x="954058" y="2941606"/>
            <a:chExt cx="7450946" cy="5753819"/>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4058" y="2941606"/>
              <a:ext cx="4064193" cy="575381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270139">
              <a:off x="5384438" y="2620465"/>
              <a:ext cx="2502337" cy="3538795"/>
            </a:xfrm>
            <a:prstGeom prst="rect">
              <a:avLst/>
            </a:prstGeom>
          </p:spPr>
        </p:pic>
      </p:grpSp>
    </p:spTree>
    <p:extLst>
      <p:ext uri="{BB962C8B-B14F-4D97-AF65-F5344CB8AC3E}">
        <p14:creationId xmlns:p14="http://schemas.microsoft.com/office/powerpoint/2010/main" val="137042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755650" y="765175"/>
            <a:ext cx="4221791" cy="3693319"/>
          </a:xfrm>
          <a:prstGeom prst="rect">
            <a:avLst/>
          </a:prstGeom>
          <a:noFill/>
        </p:spPr>
        <p:txBody>
          <a:bodyPr wrap="square" rtlCol="0">
            <a:spAutoFit/>
          </a:bodyPr>
          <a:lstStyle/>
          <a:p>
            <a:r>
              <a:rPr lang="en-GB" dirty="0"/>
              <a:t>Cook and his crew sailed to the Pacific Ocean and watched the planet Venus pass across the Sun.</a:t>
            </a:r>
          </a:p>
          <a:p>
            <a:endParaRPr lang="en-GB" dirty="0"/>
          </a:p>
          <a:p>
            <a:r>
              <a:rPr lang="en-GB" dirty="0"/>
              <a:t>In April 1770, they spotted the east coast of Australia, the first Europeans ever to do so.</a:t>
            </a:r>
          </a:p>
          <a:p>
            <a:endParaRPr lang="en-GB" dirty="0"/>
          </a:p>
          <a:p>
            <a:r>
              <a:rPr lang="en-GB" dirty="0"/>
              <a:t>They continued to sail along the Australian coast and eventually set foot on land in Australia at Botany Bay. They claimed it as British territory and named it ‘New South Wales’.</a:t>
            </a:r>
          </a:p>
        </p:txBody>
      </p:sp>
      <p:sp>
        <p:nvSpPr>
          <p:cNvPr id="2" name="Rectangle 1"/>
          <p:cNvSpPr/>
          <p:nvPr/>
        </p:nvSpPr>
        <p:spPr>
          <a:xfrm>
            <a:off x="0" y="4563374"/>
            <a:ext cx="8388350" cy="526212"/>
          </a:xfrm>
          <a:prstGeom prst="rect">
            <a:avLst/>
          </a:prstGeom>
          <a:solidFill>
            <a:srgbClr val="80C1EB"/>
          </a:solidFill>
          <a:ln>
            <a:noFill/>
          </a:ln>
        </p:spPr>
        <p:style>
          <a:lnRef idx="2">
            <a:schemeClr val="accent1">
              <a:shade val="50000"/>
            </a:schemeClr>
          </a:lnRef>
          <a:fillRef idx="1">
            <a:schemeClr val="accent1"/>
          </a:fillRef>
          <a:effectRef idx="0">
            <a:schemeClr val="accent1"/>
          </a:effectRef>
          <a:fontRef idx="minor">
            <a:schemeClr val="lt1"/>
          </a:fontRef>
        </p:style>
        <p:txBody>
          <a:bodyPr lIns="864000" rtlCol="0" anchor="ctr"/>
          <a:lstStyle/>
          <a:p>
            <a:r>
              <a:rPr lang="en-GB" b="1" dirty="0">
                <a:solidFill>
                  <a:sysClr val="windowText" lastClr="000000"/>
                </a:solidFill>
              </a:rPr>
              <a:t>Why do you think they might have called it this?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8940" t="29692" r="37048" b="4683"/>
          <a:stretch/>
        </p:blipFill>
        <p:spPr>
          <a:xfrm>
            <a:off x="5072332" y="765174"/>
            <a:ext cx="3316018" cy="3496275"/>
          </a:xfrm>
          <a:prstGeom prst="rect">
            <a:avLst/>
          </a:prstGeom>
        </p:spPr>
      </p:pic>
      <p:sp>
        <p:nvSpPr>
          <p:cNvPr id="5" name="TextBox 4"/>
          <p:cNvSpPr txBox="1"/>
          <p:nvPr/>
        </p:nvSpPr>
        <p:spPr>
          <a:xfrm>
            <a:off x="6208861" y="2078963"/>
            <a:ext cx="1209855" cy="369332"/>
          </a:xfrm>
          <a:prstGeom prst="rect">
            <a:avLst/>
          </a:prstGeom>
          <a:noFill/>
        </p:spPr>
        <p:txBody>
          <a:bodyPr wrap="square" rtlCol="0">
            <a:spAutoFit/>
          </a:bodyPr>
          <a:lstStyle/>
          <a:p>
            <a:r>
              <a:rPr lang="en-GB" b="1" dirty="0"/>
              <a:t>Australia</a:t>
            </a:r>
          </a:p>
        </p:txBody>
      </p:sp>
      <p:sp>
        <p:nvSpPr>
          <p:cNvPr id="6" name="TextBox 5"/>
          <p:cNvSpPr txBox="1"/>
          <p:nvPr/>
        </p:nvSpPr>
        <p:spPr>
          <a:xfrm>
            <a:off x="6823823" y="2476703"/>
            <a:ext cx="1379568" cy="369332"/>
          </a:xfrm>
          <a:prstGeom prst="rect">
            <a:avLst/>
          </a:prstGeom>
          <a:noFill/>
        </p:spPr>
        <p:txBody>
          <a:bodyPr wrap="square" rtlCol="0">
            <a:spAutoFit/>
          </a:bodyPr>
          <a:lstStyle/>
          <a:p>
            <a:r>
              <a:rPr lang="en-GB" dirty="0"/>
              <a:t>Botany Bay</a:t>
            </a:r>
          </a:p>
        </p:txBody>
      </p:sp>
      <p:sp>
        <p:nvSpPr>
          <p:cNvPr id="4" name="Oval 3"/>
          <p:cNvSpPr/>
          <p:nvPr/>
        </p:nvSpPr>
        <p:spPr>
          <a:xfrm>
            <a:off x="7986369" y="2846035"/>
            <a:ext cx="191144" cy="1911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755650" y="5128674"/>
            <a:ext cx="7632700" cy="1077218"/>
          </a:xfrm>
          <a:prstGeom prst="rect">
            <a:avLst/>
          </a:prstGeom>
          <a:noFill/>
        </p:spPr>
        <p:txBody>
          <a:bodyPr wrap="square" rtlCol="0">
            <a:spAutoFit/>
          </a:bodyPr>
          <a:lstStyle/>
          <a:p>
            <a:r>
              <a:rPr lang="en-GB" sz="1600" dirty="0"/>
              <a:t>At the time, early Dutch explorers who first spotted Australia had referred to the land as New Holland. Cook was the first European to see the southeast coast of Australia and so wanted to give it a name to distinguish it from the rest of New Holland. New England had already been used elsewhere.</a:t>
            </a:r>
          </a:p>
        </p:txBody>
      </p:sp>
    </p:spTree>
    <p:extLst>
      <p:ext uri="{BB962C8B-B14F-4D97-AF65-F5344CB8AC3E}">
        <p14:creationId xmlns:p14="http://schemas.microsoft.com/office/powerpoint/2010/main" val="95180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287</TotalTime>
  <Words>1032</Words>
  <Application>Microsoft Office PowerPoint</Application>
  <PresentationFormat>On-screen Show (4:3)</PresentationFormat>
  <Paragraphs>73</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Tuffy</vt:lpstr>
      <vt:lpstr>Twinkl</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Devon Homar</dc:creator>
  <cp:lastModifiedBy>Sharon McBrearty</cp:lastModifiedBy>
  <cp:revision>118</cp:revision>
  <dcterms:created xsi:type="dcterms:W3CDTF">2019-08-23T12:40:22Z</dcterms:created>
  <dcterms:modified xsi:type="dcterms:W3CDTF">2020-06-03T18:24:14Z</dcterms:modified>
</cp:coreProperties>
</file>