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68" r:id="rId4"/>
    <p:sldId id="269" r:id="rId5"/>
    <p:sldId id="270" r:id="rId6"/>
    <p:sldId id="271" r:id="rId7"/>
    <p:sldId id="273" r:id="rId8"/>
    <p:sldId id="274" r:id="rId9"/>
    <p:sldId id="275"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pitchFamily="2" charset="0"/>
      <p:regular r:id="rId18"/>
      <p:bold r:id="rId19"/>
    </p:embeddedFont>
    <p:embeddedFont>
      <p:font typeface="Twinkl SemiBold" pitchFamily="2"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43A"/>
    <a:srgbClr val="0070C0"/>
    <a:srgbClr val="005722"/>
    <a:srgbClr val="019540"/>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2" autoAdjust="0"/>
    <p:restoredTop sz="94660"/>
  </p:normalViewPr>
  <p:slideViewPr>
    <p:cSldViewPr snapToGrid="0" showGuides="1">
      <p:cViewPr varScale="1">
        <p:scale>
          <a:sx n="72" d="100"/>
          <a:sy n="72" d="100"/>
        </p:scale>
        <p:origin x="118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C21AB87-D774-4C87-A75F-B2F5699B2A52}"/>
              </a:ext>
            </a:extLst>
          </p:cNvPr>
          <p:cNvSpPr/>
          <p:nvPr/>
        </p:nvSpPr>
        <p:spPr>
          <a:xfrm>
            <a:off x="755650" y="3199631"/>
            <a:ext cx="6418873" cy="633816"/>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972000" bIns="108000" rtlCol="0" anchor="ctr">
            <a:noAutofit/>
          </a:bodyPr>
          <a:lstStyle/>
          <a:p>
            <a:pPr>
              <a:spcBef>
                <a:spcPct val="0"/>
              </a:spcBef>
            </a:pPr>
            <a:r>
              <a:rPr lang="en-GB" altLang="en-US" dirty="0">
                <a:solidFill>
                  <a:schemeClr val="bg1"/>
                </a:solidFill>
              </a:rPr>
              <a:t>. </a:t>
            </a:r>
            <a:r>
              <a:rPr lang="en-GB" altLang="en-US" dirty="0">
                <a:solidFill>
                  <a:schemeClr val="tx1"/>
                </a:solidFill>
              </a:rPr>
              <a:t>Do you know what the word habitat means?</a:t>
            </a:r>
          </a:p>
        </p:txBody>
      </p:sp>
      <p:sp>
        <p:nvSpPr>
          <p:cNvPr id="3" name="Rectangle: Rounded Corners 2"/>
          <p:cNvSpPr/>
          <p:nvPr/>
        </p:nvSpPr>
        <p:spPr>
          <a:xfrm>
            <a:off x="755650" y="4070432"/>
            <a:ext cx="7051920" cy="1052389"/>
          </a:xfrm>
          <a:prstGeom prst="roundRect">
            <a:avLst/>
          </a:prstGeom>
          <a:solidFill>
            <a:srgbClr val="08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972000" bIns="108000" rtlCol="0" anchor="ctr">
            <a:noAutofit/>
          </a:bodyPr>
          <a:lstStyle/>
          <a:p>
            <a:pPr>
              <a:lnSpc>
                <a:spcPct val="100000"/>
              </a:lnSpc>
              <a:spcBef>
                <a:spcPct val="0"/>
              </a:spcBef>
              <a:buFontTx/>
              <a:buNone/>
            </a:pPr>
            <a:r>
              <a:rPr lang="en-GB" altLang="en-US" dirty="0">
                <a:solidFill>
                  <a:schemeClr val="bg1"/>
                </a:solidFill>
              </a:rPr>
              <a:t>A habitat is the place where a living thing lives. </a:t>
            </a:r>
            <a:br>
              <a:rPr lang="en-GB" altLang="en-US" dirty="0">
                <a:solidFill>
                  <a:schemeClr val="bg1"/>
                </a:solidFill>
              </a:rPr>
            </a:br>
            <a:r>
              <a:rPr lang="en-GB" altLang="en-US" dirty="0">
                <a:solidFill>
                  <a:schemeClr val="bg1"/>
                </a:solidFill>
              </a:rPr>
              <a:t>A habitat must have the food, water and space </a:t>
            </a:r>
            <a:br>
              <a:rPr lang="en-GB" altLang="en-US" dirty="0">
                <a:solidFill>
                  <a:schemeClr val="bg1"/>
                </a:solidFill>
              </a:rPr>
            </a:br>
            <a:r>
              <a:rPr lang="en-GB" altLang="en-US" dirty="0">
                <a:solidFill>
                  <a:schemeClr val="bg1"/>
                </a:solidFill>
              </a:rPr>
              <a:t>that a living thing needs.</a:t>
            </a:r>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What Does It Mean?</a:t>
            </a:r>
          </a:p>
        </p:txBody>
      </p:sp>
      <p:sp>
        <p:nvSpPr>
          <p:cNvPr id="5" name="Rectangle 4"/>
          <p:cNvSpPr/>
          <p:nvPr/>
        </p:nvSpPr>
        <p:spPr>
          <a:xfrm>
            <a:off x="755650" y="1909599"/>
            <a:ext cx="7632700" cy="276999"/>
          </a:xfrm>
          <a:prstGeom prst="rect">
            <a:avLst/>
          </a:prstGeom>
        </p:spPr>
        <p:txBody>
          <a:bodyPr wrap="square" lIns="0" tIns="0" rIns="0" bIns="0">
            <a:spAutoFit/>
          </a:bodyPr>
          <a:lstStyle/>
          <a:p>
            <a:pPr algn="ctr">
              <a:lnSpc>
                <a:spcPct val="100000"/>
              </a:lnSpc>
              <a:spcBef>
                <a:spcPct val="0"/>
              </a:spcBef>
              <a:buFontTx/>
              <a:buNone/>
            </a:pPr>
            <a:r>
              <a:rPr lang="en-GB" altLang="en-US" dirty="0"/>
              <a:t>Can you guess what this word is before all the letters are revealed?</a:t>
            </a:r>
          </a:p>
        </p:txBody>
      </p:sp>
      <p:pic>
        <p:nvPicPr>
          <p:cNvPr id="4" name="Picture 3">
            <a:extLst>
              <a:ext uri="{FF2B5EF4-FFF2-40B4-BE49-F238E27FC236}">
                <a16:creationId xmlns:a16="http://schemas.microsoft.com/office/drawing/2014/main" id="{30FA98E0-7D53-444D-9BBA-3AB6252AD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87561" y="2909530"/>
            <a:ext cx="2400786" cy="3209632"/>
          </a:xfrm>
          <a:prstGeom prst="rect">
            <a:avLst/>
          </a:prstGeom>
        </p:spPr>
      </p:pic>
      <p:sp>
        <p:nvSpPr>
          <p:cNvPr id="8" name="Rectangle 7">
            <a:extLst>
              <a:ext uri="{FF2B5EF4-FFF2-40B4-BE49-F238E27FC236}">
                <a16:creationId xmlns:a16="http://schemas.microsoft.com/office/drawing/2014/main" id="{49527343-7C62-4BB5-A16B-0D263AE93199}"/>
              </a:ext>
            </a:extLst>
          </p:cNvPr>
          <p:cNvSpPr/>
          <p:nvPr/>
        </p:nvSpPr>
        <p:spPr>
          <a:xfrm>
            <a:off x="3122253"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H</a:t>
            </a:r>
          </a:p>
        </p:txBody>
      </p:sp>
      <p:sp>
        <p:nvSpPr>
          <p:cNvPr id="9" name="Rectangle 8">
            <a:extLst>
              <a:ext uri="{FF2B5EF4-FFF2-40B4-BE49-F238E27FC236}">
                <a16:creationId xmlns:a16="http://schemas.microsoft.com/office/drawing/2014/main" id="{D655480D-8A4F-4E39-A22E-AC69DB37052F}"/>
              </a:ext>
            </a:extLst>
          </p:cNvPr>
          <p:cNvSpPr/>
          <p:nvPr/>
        </p:nvSpPr>
        <p:spPr>
          <a:xfrm>
            <a:off x="3555761"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a</a:t>
            </a:r>
          </a:p>
        </p:txBody>
      </p:sp>
      <p:sp>
        <p:nvSpPr>
          <p:cNvPr id="10" name="Rectangle 9">
            <a:extLst>
              <a:ext uri="{FF2B5EF4-FFF2-40B4-BE49-F238E27FC236}">
                <a16:creationId xmlns:a16="http://schemas.microsoft.com/office/drawing/2014/main" id="{CD5B77F0-D37D-40D3-BE89-ECB47A24D625}"/>
              </a:ext>
            </a:extLst>
          </p:cNvPr>
          <p:cNvSpPr/>
          <p:nvPr/>
        </p:nvSpPr>
        <p:spPr>
          <a:xfrm>
            <a:off x="3989269"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b</a:t>
            </a:r>
          </a:p>
        </p:txBody>
      </p:sp>
      <p:sp>
        <p:nvSpPr>
          <p:cNvPr id="11" name="Rectangle 10">
            <a:extLst>
              <a:ext uri="{FF2B5EF4-FFF2-40B4-BE49-F238E27FC236}">
                <a16:creationId xmlns:a16="http://schemas.microsoft.com/office/drawing/2014/main" id="{885CF44E-736B-4E11-A2B6-0E01487433CE}"/>
              </a:ext>
            </a:extLst>
          </p:cNvPr>
          <p:cNvSpPr/>
          <p:nvPr/>
        </p:nvSpPr>
        <p:spPr>
          <a:xfrm>
            <a:off x="4422777"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i</a:t>
            </a:r>
          </a:p>
        </p:txBody>
      </p:sp>
      <p:sp>
        <p:nvSpPr>
          <p:cNvPr id="12" name="Rectangle 11">
            <a:extLst>
              <a:ext uri="{FF2B5EF4-FFF2-40B4-BE49-F238E27FC236}">
                <a16:creationId xmlns:a16="http://schemas.microsoft.com/office/drawing/2014/main" id="{E0550759-4D50-44AE-A4A7-05DEEF0CA7F1}"/>
              </a:ext>
            </a:extLst>
          </p:cNvPr>
          <p:cNvSpPr/>
          <p:nvPr/>
        </p:nvSpPr>
        <p:spPr>
          <a:xfrm>
            <a:off x="4856285"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t</a:t>
            </a:r>
          </a:p>
        </p:txBody>
      </p:sp>
      <p:sp>
        <p:nvSpPr>
          <p:cNvPr id="13" name="Rectangle 12">
            <a:extLst>
              <a:ext uri="{FF2B5EF4-FFF2-40B4-BE49-F238E27FC236}">
                <a16:creationId xmlns:a16="http://schemas.microsoft.com/office/drawing/2014/main" id="{1F3B107F-DEE1-41F8-987F-8C41ACE6AE5E}"/>
              </a:ext>
            </a:extLst>
          </p:cNvPr>
          <p:cNvSpPr/>
          <p:nvPr/>
        </p:nvSpPr>
        <p:spPr>
          <a:xfrm>
            <a:off x="5289793"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a</a:t>
            </a:r>
          </a:p>
        </p:txBody>
      </p:sp>
      <p:sp>
        <p:nvSpPr>
          <p:cNvPr id="14" name="Rectangle 13">
            <a:extLst>
              <a:ext uri="{FF2B5EF4-FFF2-40B4-BE49-F238E27FC236}">
                <a16:creationId xmlns:a16="http://schemas.microsoft.com/office/drawing/2014/main" id="{03448835-BEE1-44E4-99AF-65BEC1F18583}"/>
              </a:ext>
            </a:extLst>
          </p:cNvPr>
          <p:cNvSpPr/>
          <p:nvPr/>
        </p:nvSpPr>
        <p:spPr>
          <a:xfrm>
            <a:off x="5723301"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B8623E3-2FDD-42EE-AAE7-EE7A13C3A41B}"/>
              </a:ext>
            </a:extLst>
          </p:cNvPr>
          <p:cNvSpPr/>
          <p:nvPr/>
        </p:nvSpPr>
        <p:spPr>
          <a:xfrm>
            <a:off x="755649" y="4928900"/>
            <a:ext cx="7016751" cy="1163925"/>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108000" rIns="1296000" rtlCol="0" anchor="ctr"/>
          <a:lstStyle/>
          <a:p>
            <a:pPr>
              <a:lnSpc>
                <a:spcPct val="100000"/>
              </a:lnSpc>
              <a:spcBef>
                <a:spcPct val="0"/>
              </a:spcBef>
              <a:buFontTx/>
              <a:buNone/>
            </a:pPr>
            <a:r>
              <a:rPr lang="en-GB" altLang="en-US" dirty="0">
                <a:solidFill>
                  <a:schemeClr val="tx1"/>
                </a:solidFill>
              </a:rPr>
              <a:t>Camels live in the desert where there isn’t much food. Their humps can store fat to live off until they can get food. Camels have long eye lashes to protect their eyes from sand storms.</a:t>
            </a:r>
          </a:p>
        </p:txBody>
      </p:sp>
      <p:pic>
        <p:nvPicPr>
          <p:cNvPr id="23" name="Picture 22">
            <a:extLst>
              <a:ext uri="{FF2B5EF4-FFF2-40B4-BE49-F238E27FC236}">
                <a16:creationId xmlns:a16="http://schemas.microsoft.com/office/drawing/2014/main" id="{EE2B369C-8AF2-41C5-BB03-E50BF10B0D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12" r="14712"/>
          <a:stretch/>
        </p:blipFill>
        <p:spPr>
          <a:xfrm>
            <a:off x="6516852" y="4274037"/>
            <a:ext cx="1861443" cy="1861443"/>
          </a:xfrm>
          <a:prstGeom prst="flowChartConnector">
            <a:avLst/>
          </a:prstGeom>
        </p:spPr>
      </p:pic>
      <p:sp>
        <p:nvSpPr>
          <p:cNvPr id="6" name="Rectangle: Rounded Corners 5">
            <a:extLst>
              <a:ext uri="{FF2B5EF4-FFF2-40B4-BE49-F238E27FC236}">
                <a16:creationId xmlns:a16="http://schemas.microsoft.com/office/drawing/2014/main" id="{7B41065B-5679-4F2C-B37D-A36FB4F29968}"/>
              </a:ext>
            </a:extLst>
          </p:cNvPr>
          <p:cNvSpPr/>
          <p:nvPr/>
        </p:nvSpPr>
        <p:spPr>
          <a:xfrm>
            <a:off x="1512277" y="2890714"/>
            <a:ext cx="6876073" cy="1226691"/>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r>
              <a:rPr lang="en-GB" altLang="en-US" dirty="0">
                <a:solidFill>
                  <a:schemeClr val="tx1"/>
                </a:solidFill>
              </a:rPr>
              <a:t>Clownfish live in the sea. Fish breathe in the water. They live next to creatures called anemones and eat leftovers from anemones. </a:t>
            </a:r>
          </a:p>
        </p:txBody>
      </p:sp>
      <p:pic>
        <p:nvPicPr>
          <p:cNvPr id="20" name="Picture 19">
            <a:extLst>
              <a:ext uri="{FF2B5EF4-FFF2-40B4-BE49-F238E27FC236}">
                <a16:creationId xmlns:a16="http://schemas.microsoft.com/office/drawing/2014/main" id="{BFC5F973-B4D7-45A9-AA12-F7CCE8E0E7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44" r="14644"/>
          <a:stretch/>
        </p:blipFill>
        <p:spPr>
          <a:xfrm>
            <a:off x="765705" y="2888450"/>
            <a:ext cx="1881555" cy="1881555"/>
          </a:xfrm>
          <a:prstGeom prst="flowChartConnector">
            <a:avLst/>
          </a:prstGeom>
        </p:spPr>
      </p:pic>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Habitats</a:t>
            </a:r>
          </a:p>
        </p:txBody>
      </p:sp>
      <p:sp>
        <p:nvSpPr>
          <p:cNvPr id="5" name="Rectangle 4"/>
          <p:cNvSpPr/>
          <p:nvPr/>
        </p:nvSpPr>
        <p:spPr>
          <a:xfrm>
            <a:off x="755649" y="1909599"/>
            <a:ext cx="7632701" cy="830997"/>
          </a:xfrm>
          <a:prstGeom prst="rect">
            <a:avLst/>
          </a:prstGeom>
        </p:spPr>
        <p:txBody>
          <a:bodyPr wrap="square" lIns="0" tIns="0" rIns="0" bIns="0">
            <a:spAutoFit/>
          </a:bodyPr>
          <a:lstStyle/>
          <a:p>
            <a:pPr>
              <a:lnSpc>
                <a:spcPct val="100000"/>
              </a:lnSpc>
              <a:spcBef>
                <a:spcPct val="0"/>
              </a:spcBef>
              <a:buFontTx/>
              <a:buNone/>
            </a:pPr>
            <a:r>
              <a:rPr lang="en-GB" altLang="en-US" dirty="0"/>
              <a:t>Living things are suited to the place where they live, their habitat. Look at each of these creatures. Talk about where they live and why they are suited to it.</a:t>
            </a:r>
          </a:p>
        </p:txBody>
      </p:sp>
      <p:sp>
        <p:nvSpPr>
          <p:cNvPr id="2" name="Oval 1">
            <a:extLst>
              <a:ext uri="{FF2B5EF4-FFF2-40B4-BE49-F238E27FC236}">
                <a16:creationId xmlns:a16="http://schemas.microsoft.com/office/drawing/2014/main" id="{929D8A87-83D7-4B5B-BBD7-CEF41AA4C4EA}"/>
              </a:ext>
            </a:extLst>
          </p:cNvPr>
          <p:cNvSpPr/>
          <p:nvPr/>
        </p:nvSpPr>
        <p:spPr>
          <a:xfrm>
            <a:off x="755650" y="2890714"/>
            <a:ext cx="1881554" cy="1881554"/>
          </a:xfrm>
          <a:prstGeom prst="ellipse">
            <a:avLst/>
          </a:prstGeom>
          <a:no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29046AF-D73A-4441-BF8E-9A404D2AC17E}"/>
              </a:ext>
            </a:extLst>
          </p:cNvPr>
          <p:cNvSpPr/>
          <p:nvPr/>
        </p:nvSpPr>
        <p:spPr>
          <a:xfrm>
            <a:off x="6506796" y="4274037"/>
            <a:ext cx="1881554" cy="1881554"/>
          </a:xfrm>
          <a:prstGeom prst="ellipse">
            <a:avLst/>
          </a:prstGeom>
          <a:no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53350DA3-AD4C-4E19-8094-6E153E0D7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6529" y="3446299"/>
            <a:ext cx="1499796" cy="776898"/>
          </a:xfrm>
          <a:prstGeom prst="rect">
            <a:avLst/>
          </a:prstGeom>
        </p:spPr>
      </p:pic>
      <p:pic>
        <p:nvPicPr>
          <p:cNvPr id="27" name="Picture 26">
            <a:extLst>
              <a:ext uri="{FF2B5EF4-FFF2-40B4-BE49-F238E27FC236}">
                <a16:creationId xmlns:a16="http://schemas.microsoft.com/office/drawing/2014/main" id="{4B98083B-3168-4C48-8924-CDF1F8A23F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8530" y="4520690"/>
            <a:ext cx="1489909" cy="1323085"/>
          </a:xfrm>
          <a:prstGeom prst="rect">
            <a:avLst/>
          </a:prstGeom>
        </p:spPr>
      </p:pic>
    </p:spTree>
    <p:extLst>
      <p:ext uri="{BB962C8B-B14F-4D97-AF65-F5344CB8AC3E}">
        <p14:creationId xmlns:p14="http://schemas.microsoft.com/office/powerpoint/2010/main" val="28745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EF701-14F4-44A4-B34B-6E047065FA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 t="7799" r="47048" b="17589"/>
          <a:stretch/>
        </p:blipFill>
        <p:spPr>
          <a:xfrm>
            <a:off x="3237887" y="2823242"/>
            <a:ext cx="2661221" cy="2661221"/>
          </a:xfrm>
          <a:prstGeom prst="flowChartConnector">
            <a:avLst/>
          </a:prstGeom>
        </p:spPr>
      </p:pic>
      <p:pic>
        <p:nvPicPr>
          <p:cNvPr id="8" name="Picture 7">
            <a:extLst>
              <a:ext uri="{FF2B5EF4-FFF2-40B4-BE49-F238E27FC236}">
                <a16:creationId xmlns:a16="http://schemas.microsoft.com/office/drawing/2014/main" id="{F417D91B-683A-4904-8DAE-1D6C6FE03E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7" t="-57070" r="-1435" b="1718"/>
          <a:stretch/>
        </p:blipFill>
        <p:spPr>
          <a:xfrm>
            <a:off x="3210351" y="2734878"/>
            <a:ext cx="2723298" cy="2723298"/>
          </a:xfrm>
          <a:prstGeom prst="flowChartConnector">
            <a:avLst/>
          </a:prstGeom>
        </p:spPr>
      </p:pic>
      <p:sp>
        <p:nvSpPr>
          <p:cNvPr id="19" name="Rectangle: Rounded Corners 18">
            <a:extLst>
              <a:ext uri="{FF2B5EF4-FFF2-40B4-BE49-F238E27FC236}">
                <a16:creationId xmlns:a16="http://schemas.microsoft.com/office/drawing/2014/main" id="{5C56E41D-0BD7-4C7A-BF82-7C628AE83DD7}"/>
              </a:ext>
            </a:extLst>
          </p:cNvPr>
          <p:cNvSpPr/>
          <p:nvPr/>
        </p:nvSpPr>
        <p:spPr>
          <a:xfrm>
            <a:off x="1257300" y="2111536"/>
            <a:ext cx="7131049" cy="538286"/>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1332000" rtlCol="0" anchor="ctr"/>
          <a:lstStyle/>
          <a:p>
            <a:r>
              <a:rPr lang="en-GB" altLang="en-US" dirty="0">
                <a:solidFill>
                  <a:schemeClr val="tx1"/>
                </a:solidFill>
              </a:rPr>
              <a:t>What different plants can you think of?</a:t>
            </a:r>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Plant Habitats</a:t>
            </a:r>
          </a:p>
        </p:txBody>
      </p:sp>
      <p:sp>
        <p:nvSpPr>
          <p:cNvPr id="5" name="Rectangle 4"/>
          <p:cNvSpPr/>
          <p:nvPr/>
        </p:nvSpPr>
        <p:spPr>
          <a:xfrm>
            <a:off x="755648" y="5538827"/>
            <a:ext cx="7632701" cy="553998"/>
          </a:xfrm>
          <a:prstGeom prst="rect">
            <a:avLst/>
          </a:prstGeom>
        </p:spPr>
        <p:txBody>
          <a:bodyPr wrap="square" lIns="0" tIns="0" rIns="0" bIns="0">
            <a:spAutoFit/>
          </a:bodyPr>
          <a:lstStyle/>
          <a:p>
            <a:pPr algn="ctr">
              <a:spcBef>
                <a:spcPct val="0"/>
              </a:spcBef>
            </a:pPr>
            <a:r>
              <a:rPr lang="en-GB" altLang="en-US" dirty="0"/>
              <a:t>Just like animals, plants have habitats. </a:t>
            </a:r>
          </a:p>
          <a:p>
            <a:pPr algn="ctr">
              <a:spcBef>
                <a:spcPct val="0"/>
              </a:spcBef>
            </a:pPr>
            <a:r>
              <a:rPr lang="en-GB" altLang="en-US" dirty="0"/>
              <a:t>They are suited to the place where they live.</a:t>
            </a:r>
            <a:endParaRPr lang="en-GB" altLang="en-US" sz="1600" dirty="0">
              <a:solidFill>
                <a:srgbClr val="FF0000"/>
              </a:solidFill>
            </a:endParaRPr>
          </a:p>
        </p:txBody>
      </p:sp>
      <p:sp>
        <p:nvSpPr>
          <p:cNvPr id="15" name="Oval 14">
            <a:extLst>
              <a:ext uri="{FF2B5EF4-FFF2-40B4-BE49-F238E27FC236}">
                <a16:creationId xmlns:a16="http://schemas.microsoft.com/office/drawing/2014/main" id="{B9FA1677-9631-49B4-9556-4220CD8779AE}"/>
              </a:ext>
            </a:extLst>
          </p:cNvPr>
          <p:cNvSpPr/>
          <p:nvPr/>
        </p:nvSpPr>
        <p:spPr>
          <a:xfrm>
            <a:off x="755650" y="2054591"/>
            <a:ext cx="1275130" cy="1275130"/>
          </a:xfrm>
          <a:prstGeom prst="ellipse">
            <a:avLst/>
          </a:prstGeom>
          <a:solidFill>
            <a:srgbClr val="08743A"/>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 About It</a:t>
            </a:r>
          </a:p>
        </p:txBody>
      </p:sp>
      <p:sp>
        <p:nvSpPr>
          <p:cNvPr id="24" name="Oval 23">
            <a:extLst>
              <a:ext uri="{FF2B5EF4-FFF2-40B4-BE49-F238E27FC236}">
                <a16:creationId xmlns:a16="http://schemas.microsoft.com/office/drawing/2014/main" id="{9A867773-491E-4422-B20B-C4FF1E490AFA}"/>
              </a:ext>
            </a:extLst>
          </p:cNvPr>
          <p:cNvSpPr/>
          <p:nvPr/>
        </p:nvSpPr>
        <p:spPr>
          <a:xfrm>
            <a:off x="3237887" y="2823242"/>
            <a:ext cx="2648113" cy="2648113"/>
          </a:xfrm>
          <a:prstGeom prst="ellipse">
            <a:avLst/>
          </a:prstGeom>
          <a:no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9E58DF85-AD76-407D-A434-8E449A82C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040" y="3775808"/>
            <a:ext cx="2386438" cy="1645932"/>
          </a:xfrm>
          <a:prstGeom prst="rect">
            <a:avLst/>
          </a:prstGeom>
        </p:spPr>
      </p:pic>
      <p:pic>
        <p:nvPicPr>
          <p:cNvPr id="29" name="Picture 28">
            <a:extLst>
              <a:ext uri="{FF2B5EF4-FFF2-40B4-BE49-F238E27FC236}">
                <a16:creationId xmlns:a16="http://schemas.microsoft.com/office/drawing/2014/main" id="{DB36C70C-29CA-410E-864E-FCC091AFC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994907" y="3775808"/>
            <a:ext cx="2407053" cy="1595707"/>
          </a:xfrm>
          <a:prstGeom prst="rect">
            <a:avLst/>
          </a:prstGeom>
        </p:spPr>
      </p:pic>
    </p:spTree>
    <p:extLst>
      <p:ext uri="{BB962C8B-B14F-4D97-AF65-F5344CB8AC3E}">
        <p14:creationId xmlns:p14="http://schemas.microsoft.com/office/powerpoint/2010/main" val="14181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1C94000-C8C9-42A9-82DB-66372FC9DA16}"/>
              </a:ext>
            </a:extLst>
          </p:cNvPr>
          <p:cNvSpPr/>
          <p:nvPr/>
        </p:nvSpPr>
        <p:spPr>
          <a:xfrm>
            <a:off x="3429000" y="4598377"/>
            <a:ext cx="4959350" cy="1494448"/>
          </a:xfrm>
          <a:prstGeom prst="roundRect">
            <a:avLst/>
          </a:prstGeom>
          <a:solidFill>
            <a:schemeClr val="bg1"/>
          </a:solidFill>
          <a:ln w="38100">
            <a:solidFill>
              <a:srgbClr val="08743A"/>
            </a:solidFill>
          </a:ln>
        </p:spPr>
        <p:txBody>
          <a:bodyPr wrap="square" lIns="540000" tIns="0" rIns="0" bIns="0" anchor="ctr">
            <a:noAutofit/>
          </a:bodyPr>
          <a:lstStyle/>
          <a:p>
            <a:pPr>
              <a:lnSpc>
                <a:spcPct val="100000"/>
              </a:lnSpc>
              <a:spcBef>
                <a:spcPct val="0"/>
              </a:spcBef>
              <a:buFontTx/>
              <a:buNone/>
            </a:pPr>
            <a:r>
              <a:rPr lang="en-GB" altLang="en-US" dirty="0"/>
              <a:t>The spikes on cacti are actually leaves. They protect the plant from being eaten by animals. The spikes also stop air flowing near the cactus, which keeps water in.</a:t>
            </a:r>
          </a:p>
        </p:txBody>
      </p:sp>
      <p:sp>
        <p:nvSpPr>
          <p:cNvPr id="14" name="Title 20">
            <a:extLst>
              <a:ext uri="{FF2B5EF4-FFF2-40B4-BE49-F238E27FC236}">
                <a16:creationId xmlns:a16="http://schemas.microsoft.com/office/drawing/2014/main" id="{8380E42B-B37A-4347-8303-1150E7041917}"/>
              </a:ext>
            </a:extLst>
          </p:cNvPr>
          <p:cNvSpPr txBox="1">
            <a:spLocks/>
          </p:cNvSpPr>
          <p:nvPr/>
        </p:nvSpPr>
        <p:spPr>
          <a:xfrm>
            <a:off x="755650" y="2613716"/>
            <a:ext cx="7632700" cy="1846482"/>
          </a:xfrm>
          <a:prstGeom prst="roundRect">
            <a:avLst>
              <a:gd name="adj" fmla="val 9641"/>
            </a:avLst>
          </a:prstGeom>
          <a:solidFill>
            <a:srgbClr val="08743A"/>
          </a:solidFill>
          <a:ln w="25400">
            <a:noFill/>
          </a:ln>
        </p:spPr>
        <p:txBody>
          <a:bodyPr vert="horz" lIns="313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bg1"/>
                </a:solidFill>
              </a:rPr>
              <a:t>The desert is the habitat of a cactus. More than one of these plants are called cacti. There are over 2,000 different kinds of cacti. Some of them live in the Atacama Desert, one of the driest places in the world.</a:t>
            </a:r>
          </a:p>
        </p:txBody>
      </p:sp>
      <p:sp>
        <p:nvSpPr>
          <p:cNvPr id="5" name="Rectangle 4"/>
          <p:cNvSpPr/>
          <p:nvPr/>
        </p:nvSpPr>
        <p:spPr>
          <a:xfrm>
            <a:off x="3947746" y="1909599"/>
            <a:ext cx="4440604" cy="553998"/>
          </a:xfrm>
          <a:prstGeom prst="rect">
            <a:avLst/>
          </a:prstGeom>
        </p:spPr>
        <p:txBody>
          <a:bodyPr wrap="square" lIns="0" tIns="0" rIns="0" bIns="0">
            <a:spAutoFit/>
          </a:bodyPr>
          <a:lstStyle/>
          <a:p>
            <a:pPr>
              <a:spcBef>
                <a:spcPct val="0"/>
              </a:spcBef>
            </a:pPr>
            <a:r>
              <a:rPr lang="en-GB" altLang="en-US" dirty="0"/>
              <a:t>A desert is a hot dry place where not many plants can grow. </a:t>
            </a:r>
            <a:endParaRPr lang="en-GB" altLang="en-US" sz="1600" dirty="0">
              <a:solidFill>
                <a:srgbClr val="FF0000"/>
              </a:solidFill>
            </a:endParaRPr>
          </a:p>
        </p:txBody>
      </p:sp>
      <p:sp>
        <p:nvSpPr>
          <p:cNvPr id="15" name="Title 20">
            <a:extLst>
              <a:ext uri="{FF2B5EF4-FFF2-40B4-BE49-F238E27FC236}">
                <a16:creationId xmlns:a16="http://schemas.microsoft.com/office/drawing/2014/main" id="{741333DB-7826-4089-8E45-8910FDBB11EA}"/>
              </a:ext>
            </a:extLst>
          </p:cNvPr>
          <p:cNvSpPr txBox="1">
            <a:spLocks/>
          </p:cNvSpPr>
          <p:nvPr/>
        </p:nvSpPr>
        <p:spPr>
          <a:xfrm>
            <a:off x="804836" y="2613715"/>
            <a:ext cx="7583514" cy="1846481"/>
          </a:xfrm>
          <a:prstGeom prst="roundRect">
            <a:avLst>
              <a:gd name="adj" fmla="val 9641"/>
            </a:avLst>
          </a:prstGeom>
          <a:solidFill>
            <a:srgbClr val="08743A"/>
          </a:solidFill>
          <a:ln w="25400">
            <a:noFill/>
          </a:ln>
        </p:spPr>
        <p:txBody>
          <a:bodyPr vert="horz" lIns="3096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bg1"/>
                </a:solidFill>
              </a:rPr>
              <a:t>Cacti can survive in the desert because they have a lot of shallow roots which collect any small amount of water in the ground. Their stems can store this water for a long time. </a:t>
            </a:r>
          </a:p>
        </p:txBody>
      </p:sp>
      <p:pic>
        <p:nvPicPr>
          <p:cNvPr id="4" name="Picture 3">
            <a:extLst>
              <a:ext uri="{FF2B5EF4-FFF2-40B4-BE49-F238E27FC236}">
                <a16:creationId xmlns:a16="http://schemas.microsoft.com/office/drawing/2014/main" id="{87070CBD-8226-43DA-8183-72AF4936A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21"/>
          <a:stretch/>
        </p:blipFill>
        <p:spPr>
          <a:xfrm>
            <a:off x="755650" y="1759481"/>
            <a:ext cx="3093725" cy="4333344"/>
          </a:xfrm>
          <a:prstGeom prst="rect">
            <a:avLst/>
          </a:prstGeom>
        </p:spPr>
      </p:pic>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Deserts</a:t>
            </a:r>
          </a:p>
        </p:txBody>
      </p:sp>
    </p:spTree>
    <p:extLst>
      <p:ext uri="{BB962C8B-B14F-4D97-AF65-F5344CB8AC3E}">
        <p14:creationId xmlns:p14="http://schemas.microsoft.com/office/powerpoint/2010/main" val="4811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B0BBC291-3BDE-4AB3-8CA9-1C56483A7B83}"/>
              </a:ext>
            </a:extLst>
          </p:cNvPr>
          <p:cNvSpPr/>
          <p:nvPr/>
        </p:nvSpPr>
        <p:spPr>
          <a:xfrm>
            <a:off x="7076280" y="2635624"/>
            <a:ext cx="1312070" cy="1312070"/>
          </a:xfrm>
          <a:prstGeom prst="ellipse">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04836" y="1909599"/>
            <a:ext cx="7583514" cy="553998"/>
          </a:xfrm>
          <a:prstGeom prst="rect">
            <a:avLst/>
          </a:prstGeom>
        </p:spPr>
        <p:txBody>
          <a:bodyPr wrap="square" lIns="0" tIns="0" rIns="0" bIns="0">
            <a:spAutoFit/>
          </a:bodyPr>
          <a:lstStyle/>
          <a:p>
            <a:pPr>
              <a:spcBef>
                <a:spcPct val="0"/>
              </a:spcBef>
            </a:pPr>
            <a:r>
              <a:rPr lang="en-GB" altLang="en-US" dirty="0"/>
              <a:t>Plants that live at the seaside need to be able to survive in strong winds, bright sunshine, salty air and shallow sandy soil.</a:t>
            </a:r>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The Seaside</a:t>
            </a:r>
          </a:p>
        </p:txBody>
      </p:sp>
      <p:sp>
        <p:nvSpPr>
          <p:cNvPr id="8" name="Rectangle: Rounded Corners 7">
            <a:extLst>
              <a:ext uri="{FF2B5EF4-FFF2-40B4-BE49-F238E27FC236}">
                <a16:creationId xmlns:a16="http://schemas.microsoft.com/office/drawing/2014/main" id="{5D6B86EE-4D80-4482-A666-AF749BB14A34}"/>
              </a:ext>
            </a:extLst>
          </p:cNvPr>
          <p:cNvSpPr/>
          <p:nvPr/>
        </p:nvSpPr>
        <p:spPr>
          <a:xfrm>
            <a:off x="1292470" y="2997252"/>
            <a:ext cx="5125914" cy="641838"/>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r>
              <a:rPr lang="en-GB" altLang="en-US" dirty="0">
                <a:solidFill>
                  <a:schemeClr val="tx1"/>
                </a:solidFill>
              </a:rPr>
              <a:t>Have you been to the seaside? </a:t>
            </a:r>
          </a:p>
          <a:p>
            <a:r>
              <a:rPr lang="en-GB" altLang="en-US" dirty="0">
                <a:solidFill>
                  <a:schemeClr val="tx1"/>
                </a:solidFill>
              </a:rPr>
              <a:t>What plants did you see there?</a:t>
            </a:r>
          </a:p>
        </p:txBody>
      </p:sp>
      <p:sp>
        <p:nvSpPr>
          <p:cNvPr id="9" name="Oval 8">
            <a:extLst>
              <a:ext uri="{FF2B5EF4-FFF2-40B4-BE49-F238E27FC236}">
                <a16:creationId xmlns:a16="http://schemas.microsoft.com/office/drawing/2014/main" id="{D861F2BB-5E69-42E2-BB7D-CB56E4549634}"/>
              </a:ext>
            </a:extLst>
          </p:cNvPr>
          <p:cNvSpPr/>
          <p:nvPr/>
        </p:nvSpPr>
        <p:spPr>
          <a:xfrm>
            <a:off x="755650" y="2678845"/>
            <a:ext cx="1275130" cy="1275130"/>
          </a:xfrm>
          <a:prstGeom prst="ellipse">
            <a:avLst/>
          </a:prstGeom>
          <a:solidFill>
            <a:srgbClr val="08743A"/>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 About It</a:t>
            </a:r>
          </a:p>
        </p:txBody>
      </p:sp>
      <p:pic>
        <p:nvPicPr>
          <p:cNvPr id="3" name="Picture 2">
            <a:extLst>
              <a:ext uri="{FF2B5EF4-FFF2-40B4-BE49-F238E27FC236}">
                <a16:creationId xmlns:a16="http://schemas.microsoft.com/office/drawing/2014/main" id="{BD170F18-326E-40C2-9282-5D8CC09A0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625" y="2660375"/>
            <a:ext cx="2893158" cy="1312070"/>
          </a:xfrm>
          <a:prstGeom prst="rect">
            <a:avLst/>
          </a:prstGeom>
        </p:spPr>
      </p:pic>
      <p:pic>
        <p:nvPicPr>
          <p:cNvPr id="7" name="Picture 6">
            <a:extLst>
              <a:ext uri="{FF2B5EF4-FFF2-40B4-BE49-F238E27FC236}">
                <a16:creationId xmlns:a16="http://schemas.microsoft.com/office/drawing/2014/main" id="{E70BCD61-19E4-47E5-B429-A6F8C4AC3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1" y="4277540"/>
            <a:ext cx="2442470" cy="1825746"/>
          </a:xfrm>
          <a:prstGeom prst="rect">
            <a:avLst/>
          </a:prstGeom>
        </p:spPr>
      </p:pic>
      <p:pic>
        <p:nvPicPr>
          <p:cNvPr id="11" name="Picture 10">
            <a:extLst>
              <a:ext uri="{FF2B5EF4-FFF2-40B4-BE49-F238E27FC236}">
                <a16:creationId xmlns:a16="http://schemas.microsoft.com/office/drawing/2014/main" id="{AA4EA02C-AFEF-4A02-8D6B-D58559C3B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764" y="4267079"/>
            <a:ext cx="2442470" cy="1825746"/>
          </a:xfrm>
          <a:prstGeom prst="rect">
            <a:avLst/>
          </a:prstGeom>
        </p:spPr>
      </p:pic>
      <p:pic>
        <p:nvPicPr>
          <p:cNvPr id="13" name="Picture 12">
            <a:extLst>
              <a:ext uri="{FF2B5EF4-FFF2-40B4-BE49-F238E27FC236}">
                <a16:creationId xmlns:a16="http://schemas.microsoft.com/office/drawing/2014/main" id="{B4E0F488-3D15-4979-9BEA-A3DBE836C8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78" r="11878"/>
          <a:stretch/>
        </p:blipFill>
        <p:spPr>
          <a:xfrm>
            <a:off x="5959312" y="4267079"/>
            <a:ext cx="2442471" cy="1801973"/>
          </a:xfrm>
          <a:prstGeom prst="rect">
            <a:avLst/>
          </a:prstGeom>
        </p:spPr>
      </p:pic>
      <p:sp>
        <p:nvSpPr>
          <p:cNvPr id="19" name="Title 20">
            <a:extLst>
              <a:ext uri="{FF2B5EF4-FFF2-40B4-BE49-F238E27FC236}">
                <a16:creationId xmlns:a16="http://schemas.microsoft.com/office/drawing/2014/main" id="{8A56B15A-B46A-487A-9729-CFE85ED0027E}"/>
              </a:ext>
            </a:extLst>
          </p:cNvPr>
          <p:cNvSpPr txBox="1">
            <a:spLocks/>
          </p:cNvSpPr>
          <p:nvPr/>
        </p:nvSpPr>
        <p:spPr>
          <a:xfrm>
            <a:off x="1053693"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Beach Grass</a:t>
            </a:r>
          </a:p>
        </p:txBody>
      </p:sp>
      <p:sp>
        <p:nvSpPr>
          <p:cNvPr id="20" name="Title 20">
            <a:extLst>
              <a:ext uri="{FF2B5EF4-FFF2-40B4-BE49-F238E27FC236}">
                <a16:creationId xmlns:a16="http://schemas.microsoft.com/office/drawing/2014/main" id="{062C6CF6-82DD-4B71-B976-810BE3A80C72}"/>
              </a:ext>
            </a:extLst>
          </p:cNvPr>
          <p:cNvSpPr txBox="1">
            <a:spLocks/>
          </p:cNvSpPr>
          <p:nvPr/>
        </p:nvSpPr>
        <p:spPr>
          <a:xfrm>
            <a:off x="3648806"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Sea Kale</a:t>
            </a:r>
          </a:p>
        </p:txBody>
      </p:sp>
      <p:sp>
        <p:nvSpPr>
          <p:cNvPr id="22" name="Title 20">
            <a:extLst>
              <a:ext uri="{FF2B5EF4-FFF2-40B4-BE49-F238E27FC236}">
                <a16:creationId xmlns:a16="http://schemas.microsoft.com/office/drawing/2014/main" id="{001BAD5D-D69E-4B68-862C-88082BE8D214}"/>
              </a:ext>
            </a:extLst>
          </p:cNvPr>
          <p:cNvSpPr txBox="1">
            <a:spLocks/>
          </p:cNvSpPr>
          <p:nvPr/>
        </p:nvSpPr>
        <p:spPr>
          <a:xfrm>
            <a:off x="6260123" y="5698228"/>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Horned Poppy</a:t>
            </a:r>
          </a:p>
        </p:txBody>
      </p:sp>
    </p:spTree>
    <p:extLst>
      <p:ext uri="{BB962C8B-B14F-4D97-AF65-F5344CB8AC3E}">
        <p14:creationId xmlns:p14="http://schemas.microsoft.com/office/powerpoint/2010/main" val="16548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C48A0E3-D976-49AC-8A7B-7D08822111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841" r="28322"/>
          <a:stretch/>
        </p:blipFill>
        <p:spPr>
          <a:xfrm>
            <a:off x="5966969" y="3899694"/>
            <a:ext cx="2432691" cy="2193129"/>
          </a:xfrm>
          <a:prstGeom prst="rect">
            <a:avLst/>
          </a:prstGeom>
        </p:spPr>
      </p:pic>
      <p:pic>
        <p:nvPicPr>
          <p:cNvPr id="17" name="Picture 16">
            <a:extLst>
              <a:ext uri="{FF2B5EF4-FFF2-40B4-BE49-F238E27FC236}">
                <a16:creationId xmlns:a16="http://schemas.microsoft.com/office/drawing/2014/main" id="{C5D761B1-2CCC-4EA8-B159-A25D1475FA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140" t="-432" b="432"/>
          <a:stretch/>
        </p:blipFill>
        <p:spPr>
          <a:xfrm rot="16200000">
            <a:off x="3475436" y="3775025"/>
            <a:ext cx="2193128" cy="2442470"/>
          </a:xfrm>
          <a:prstGeom prst="rect">
            <a:avLst/>
          </a:prstGeom>
        </p:spPr>
      </p:pic>
      <p:pic>
        <p:nvPicPr>
          <p:cNvPr id="14" name="Picture 13">
            <a:extLst>
              <a:ext uri="{FF2B5EF4-FFF2-40B4-BE49-F238E27FC236}">
                <a16:creationId xmlns:a16="http://schemas.microsoft.com/office/drawing/2014/main" id="{CABCD68B-4E05-41F6-A0FE-C865CAC7F3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45" t="13511" r="24820" b="329"/>
          <a:stretch/>
        </p:blipFill>
        <p:spPr>
          <a:xfrm>
            <a:off x="755650" y="3899697"/>
            <a:ext cx="2442470" cy="2193128"/>
          </a:xfrm>
          <a:prstGeom prst="rect">
            <a:avLst/>
          </a:prstGeom>
        </p:spPr>
      </p:pic>
      <p:sp>
        <p:nvSpPr>
          <p:cNvPr id="16" name="Oval 15">
            <a:extLst>
              <a:ext uri="{FF2B5EF4-FFF2-40B4-BE49-F238E27FC236}">
                <a16:creationId xmlns:a16="http://schemas.microsoft.com/office/drawing/2014/main" id="{B0BBC291-3BDE-4AB3-8CA9-1C56483A7B83}"/>
              </a:ext>
            </a:extLst>
          </p:cNvPr>
          <p:cNvSpPr/>
          <p:nvPr/>
        </p:nvSpPr>
        <p:spPr>
          <a:xfrm>
            <a:off x="7058695" y="1979589"/>
            <a:ext cx="1312070" cy="1312070"/>
          </a:xfrm>
          <a:prstGeom prst="ellipse">
            <a:avLst/>
          </a:prstGeom>
          <a:solidFill>
            <a:srgbClr val="08743A">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Woodlands</a:t>
            </a:r>
          </a:p>
        </p:txBody>
      </p:sp>
      <p:sp>
        <p:nvSpPr>
          <p:cNvPr id="8" name="Rectangle: Rounded Corners 7">
            <a:extLst>
              <a:ext uri="{FF2B5EF4-FFF2-40B4-BE49-F238E27FC236}">
                <a16:creationId xmlns:a16="http://schemas.microsoft.com/office/drawing/2014/main" id="{5D6B86EE-4D80-4482-A666-AF749BB14A34}"/>
              </a:ext>
            </a:extLst>
          </p:cNvPr>
          <p:cNvSpPr/>
          <p:nvPr/>
        </p:nvSpPr>
        <p:spPr>
          <a:xfrm>
            <a:off x="1292469" y="2316466"/>
            <a:ext cx="6611815" cy="641838"/>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altLang="en-US" dirty="0">
                <a:solidFill>
                  <a:schemeClr val="tx1"/>
                </a:solidFill>
              </a:rPr>
              <a:t>Have you ever been in a forest? </a:t>
            </a:r>
          </a:p>
          <a:p>
            <a:pPr algn="ctr"/>
            <a:r>
              <a:rPr lang="en-GB" altLang="en-US" dirty="0">
                <a:solidFill>
                  <a:schemeClr val="tx1"/>
                </a:solidFill>
              </a:rPr>
              <a:t>What could you hear, see and smell?</a:t>
            </a:r>
          </a:p>
        </p:txBody>
      </p:sp>
      <p:sp>
        <p:nvSpPr>
          <p:cNvPr id="9" name="Oval 8">
            <a:extLst>
              <a:ext uri="{FF2B5EF4-FFF2-40B4-BE49-F238E27FC236}">
                <a16:creationId xmlns:a16="http://schemas.microsoft.com/office/drawing/2014/main" id="{D861F2BB-5E69-42E2-BB7D-CB56E4549634}"/>
              </a:ext>
            </a:extLst>
          </p:cNvPr>
          <p:cNvSpPr/>
          <p:nvPr/>
        </p:nvSpPr>
        <p:spPr>
          <a:xfrm>
            <a:off x="755650" y="1998059"/>
            <a:ext cx="1275130" cy="1275130"/>
          </a:xfrm>
          <a:prstGeom prst="ellipse">
            <a:avLst/>
          </a:prstGeom>
          <a:solidFill>
            <a:srgbClr val="08743A"/>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 About It</a:t>
            </a:r>
          </a:p>
        </p:txBody>
      </p:sp>
      <p:sp>
        <p:nvSpPr>
          <p:cNvPr id="19" name="Title 20">
            <a:extLst>
              <a:ext uri="{FF2B5EF4-FFF2-40B4-BE49-F238E27FC236}">
                <a16:creationId xmlns:a16="http://schemas.microsoft.com/office/drawing/2014/main" id="{8A56B15A-B46A-487A-9729-CFE85ED0027E}"/>
              </a:ext>
            </a:extLst>
          </p:cNvPr>
          <p:cNvSpPr txBox="1">
            <a:spLocks/>
          </p:cNvSpPr>
          <p:nvPr/>
        </p:nvSpPr>
        <p:spPr>
          <a:xfrm>
            <a:off x="1053693"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Oak trees</a:t>
            </a:r>
          </a:p>
        </p:txBody>
      </p:sp>
      <p:sp>
        <p:nvSpPr>
          <p:cNvPr id="20" name="Title 20">
            <a:extLst>
              <a:ext uri="{FF2B5EF4-FFF2-40B4-BE49-F238E27FC236}">
                <a16:creationId xmlns:a16="http://schemas.microsoft.com/office/drawing/2014/main" id="{062C6CF6-82DD-4B71-B976-810BE3A80C72}"/>
              </a:ext>
            </a:extLst>
          </p:cNvPr>
          <p:cNvSpPr txBox="1">
            <a:spLocks/>
          </p:cNvSpPr>
          <p:nvPr/>
        </p:nvSpPr>
        <p:spPr>
          <a:xfrm>
            <a:off x="3648806"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Ferns</a:t>
            </a:r>
          </a:p>
        </p:txBody>
      </p:sp>
      <p:sp>
        <p:nvSpPr>
          <p:cNvPr id="22" name="Title 20">
            <a:extLst>
              <a:ext uri="{FF2B5EF4-FFF2-40B4-BE49-F238E27FC236}">
                <a16:creationId xmlns:a16="http://schemas.microsoft.com/office/drawing/2014/main" id="{001BAD5D-D69E-4B68-862C-88082BE8D214}"/>
              </a:ext>
            </a:extLst>
          </p:cNvPr>
          <p:cNvSpPr txBox="1">
            <a:spLocks/>
          </p:cNvSpPr>
          <p:nvPr/>
        </p:nvSpPr>
        <p:spPr>
          <a:xfrm>
            <a:off x="6260123" y="5698228"/>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Bluebells</a:t>
            </a:r>
          </a:p>
        </p:txBody>
      </p:sp>
      <p:pic>
        <p:nvPicPr>
          <p:cNvPr id="4" name="Picture 3">
            <a:extLst>
              <a:ext uri="{FF2B5EF4-FFF2-40B4-BE49-F238E27FC236}">
                <a16:creationId xmlns:a16="http://schemas.microsoft.com/office/drawing/2014/main" id="{47B394D6-033E-4E5B-90D1-8467D05210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99737" y="1803800"/>
            <a:ext cx="1671027" cy="1803548"/>
          </a:xfrm>
          <a:prstGeom prst="rect">
            <a:avLst/>
          </a:prstGeom>
        </p:spPr>
      </p:pic>
      <p:sp>
        <p:nvSpPr>
          <p:cNvPr id="25" name="Rectangle 24">
            <a:extLst>
              <a:ext uri="{FF2B5EF4-FFF2-40B4-BE49-F238E27FC236}">
                <a16:creationId xmlns:a16="http://schemas.microsoft.com/office/drawing/2014/main" id="{61159A61-4CB4-4A29-9DC5-F60EFD14FA96}"/>
              </a:ext>
            </a:extLst>
          </p:cNvPr>
          <p:cNvSpPr/>
          <p:nvPr/>
        </p:nvSpPr>
        <p:spPr>
          <a:xfrm>
            <a:off x="755650" y="3525696"/>
            <a:ext cx="7644010" cy="276999"/>
          </a:xfrm>
          <a:prstGeom prst="rect">
            <a:avLst/>
          </a:prstGeom>
        </p:spPr>
        <p:txBody>
          <a:bodyPr wrap="square" lIns="0" tIns="0" rIns="0" bIns="0">
            <a:spAutoFit/>
          </a:bodyPr>
          <a:lstStyle/>
          <a:p>
            <a:pPr algn="ctr">
              <a:spcBef>
                <a:spcPct val="0"/>
              </a:spcBef>
            </a:pPr>
            <a:r>
              <a:rPr lang="en-GB" altLang="en-US" dirty="0"/>
              <a:t>You might find these plants in a woodland.</a:t>
            </a:r>
            <a:endParaRPr lang="en-GB" altLang="en-US" dirty="0">
              <a:solidFill>
                <a:srgbClr val="FF0000"/>
              </a:solidFill>
            </a:endParaRPr>
          </a:p>
        </p:txBody>
      </p:sp>
    </p:spTree>
    <p:extLst>
      <p:ext uri="{BB962C8B-B14F-4D97-AF65-F5344CB8AC3E}">
        <p14:creationId xmlns:p14="http://schemas.microsoft.com/office/powerpoint/2010/main" val="9109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2"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ralline algae">
            <a:extLst>
              <a:ext uri="{FF2B5EF4-FFF2-40B4-BE49-F238E27FC236}">
                <a16:creationId xmlns:a16="http://schemas.microsoft.com/office/drawing/2014/main" id="{7561ABF1-3208-4064-97EF-FCC1B8E102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74"/>
          <a:stretch/>
        </p:blipFill>
        <p:spPr bwMode="auto">
          <a:xfrm>
            <a:off x="5939448" y="2992846"/>
            <a:ext cx="2448902" cy="3110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AC3B48-1E98-4E0D-A11A-5E4AF9E65B04}"/>
              </a:ext>
            </a:extLst>
          </p:cNvPr>
          <p:cNvPicPr>
            <a:picLocks noChangeAspect="1"/>
          </p:cNvPicPr>
          <p:nvPr/>
        </p:nvPicPr>
        <p:blipFill rotWithShape="1">
          <a:blip r:embed="rId3">
            <a:extLst>
              <a:ext uri="{28A0092B-C50C-407E-A947-70E740481C1C}">
                <a14:useLocalDpi xmlns:a14="http://schemas.microsoft.com/office/drawing/2010/main" val="0"/>
              </a:ext>
            </a:extLst>
          </a:blip>
          <a:srcRect l="47402"/>
          <a:stretch/>
        </p:blipFill>
        <p:spPr>
          <a:xfrm>
            <a:off x="3347547" y="2982385"/>
            <a:ext cx="2448902" cy="3120901"/>
          </a:xfrm>
          <a:prstGeom prst="rect">
            <a:avLst/>
          </a:prstGeom>
        </p:spPr>
      </p:pic>
      <p:pic>
        <p:nvPicPr>
          <p:cNvPr id="3" name="Picture 2">
            <a:extLst>
              <a:ext uri="{FF2B5EF4-FFF2-40B4-BE49-F238E27FC236}">
                <a16:creationId xmlns:a16="http://schemas.microsoft.com/office/drawing/2014/main" id="{3B4E2517-E30C-445F-A3A0-269C8E18E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76" r="26331"/>
          <a:stretch/>
        </p:blipFill>
        <p:spPr>
          <a:xfrm>
            <a:off x="755650" y="2982385"/>
            <a:ext cx="2435958" cy="3110440"/>
          </a:xfrm>
          <a:prstGeom prst="rect">
            <a:avLst/>
          </a:prstGeom>
        </p:spPr>
      </p:pic>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Under the Sea</a:t>
            </a:r>
          </a:p>
        </p:txBody>
      </p:sp>
      <p:sp>
        <p:nvSpPr>
          <p:cNvPr id="19" name="Title 20">
            <a:extLst>
              <a:ext uri="{FF2B5EF4-FFF2-40B4-BE49-F238E27FC236}">
                <a16:creationId xmlns:a16="http://schemas.microsoft.com/office/drawing/2014/main" id="{8A56B15A-B46A-487A-9729-CFE85ED0027E}"/>
              </a:ext>
            </a:extLst>
          </p:cNvPr>
          <p:cNvSpPr txBox="1">
            <a:spLocks/>
          </p:cNvSpPr>
          <p:nvPr/>
        </p:nvSpPr>
        <p:spPr>
          <a:xfrm>
            <a:off x="755650" y="4941277"/>
            <a:ext cx="2448897" cy="1162009"/>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pPr>
            <a:r>
              <a:rPr lang="en-GB" altLang="en-US" sz="1600" b="0" dirty="0">
                <a:solidFill>
                  <a:schemeClr val="bg1"/>
                </a:solidFill>
              </a:rPr>
              <a:t>Kelp is one of the fastest growing plants in the world.</a:t>
            </a:r>
          </a:p>
        </p:txBody>
      </p:sp>
      <p:sp>
        <p:nvSpPr>
          <p:cNvPr id="25" name="Rectangle 24">
            <a:extLst>
              <a:ext uri="{FF2B5EF4-FFF2-40B4-BE49-F238E27FC236}">
                <a16:creationId xmlns:a16="http://schemas.microsoft.com/office/drawing/2014/main" id="{61159A61-4CB4-4A29-9DC5-F60EFD14FA96}"/>
              </a:ext>
            </a:extLst>
          </p:cNvPr>
          <p:cNvSpPr/>
          <p:nvPr/>
        </p:nvSpPr>
        <p:spPr>
          <a:xfrm>
            <a:off x="755651" y="1960665"/>
            <a:ext cx="7632700" cy="830997"/>
          </a:xfrm>
          <a:prstGeom prst="rect">
            <a:avLst/>
          </a:prstGeom>
        </p:spPr>
        <p:txBody>
          <a:bodyPr wrap="square" lIns="0" tIns="0" rIns="0" bIns="0">
            <a:spAutoFit/>
          </a:bodyPr>
          <a:lstStyle/>
          <a:p>
            <a:pPr>
              <a:spcBef>
                <a:spcPct val="0"/>
              </a:spcBef>
            </a:pPr>
            <a:r>
              <a:rPr lang="en-GB" altLang="en-US" dirty="0"/>
              <a:t>Plants need at least some sunlight to grow, so in the deepest parts of the sea, plants can’t grow. However, in more shallow water, plants can grow. Some plants float on the surface of the water to get sunlight.</a:t>
            </a:r>
            <a:endParaRPr lang="en-GB" altLang="en-US" dirty="0">
              <a:solidFill>
                <a:srgbClr val="FF0000"/>
              </a:solidFill>
            </a:endParaRPr>
          </a:p>
        </p:txBody>
      </p:sp>
      <p:sp>
        <p:nvSpPr>
          <p:cNvPr id="26" name="Title 20">
            <a:extLst>
              <a:ext uri="{FF2B5EF4-FFF2-40B4-BE49-F238E27FC236}">
                <a16:creationId xmlns:a16="http://schemas.microsoft.com/office/drawing/2014/main" id="{0562BCC2-0722-424E-BDF1-C02BDBDB21D3}"/>
              </a:ext>
            </a:extLst>
          </p:cNvPr>
          <p:cNvSpPr txBox="1">
            <a:spLocks/>
          </p:cNvSpPr>
          <p:nvPr/>
        </p:nvSpPr>
        <p:spPr>
          <a:xfrm>
            <a:off x="3360486" y="4941277"/>
            <a:ext cx="2448897" cy="1162009"/>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pPr>
            <a:r>
              <a:rPr lang="en-GB" altLang="en-US" sz="1600" b="0" dirty="0">
                <a:solidFill>
                  <a:schemeClr val="bg1"/>
                </a:solidFill>
              </a:rPr>
              <a:t>Sea grass needs lots of sunlight so only grows in </a:t>
            </a:r>
            <a:br>
              <a:rPr lang="en-GB" altLang="en-US" sz="1600" b="0" dirty="0">
                <a:solidFill>
                  <a:schemeClr val="bg1"/>
                </a:solidFill>
              </a:rPr>
            </a:br>
            <a:r>
              <a:rPr lang="en-GB" altLang="en-US" sz="1600" b="0" dirty="0">
                <a:solidFill>
                  <a:schemeClr val="bg1"/>
                </a:solidFill>
              </a:rPr>
              <a:t>shallow water.</a:t>
            </a:r>
          </a:p>
        </p:txBody>
      </p:sp>
      <p:sp>
        <p:nvSpPr>
          <p:cNvPr id="27" name="Title 20">
            <a:extLst>
              <a:ext uri="{FF2B5EF4-FFF2-40B4-BE49-F238E27FC236}">
                <a16:creationId xmlns:a16="http://schemas.microsoft.com/office/drawing/2014/main" id="{C9B6DC11-1B0D-4F41-8C9B-C5F835BA9511}"/>
              </a:ext>
            </a:extLst>
          </p:cNvPr>
          <p:cNvSpPr txBox="1">
            <a:spLocks/>
          </p:cNvSpPr>
          <p:nvPr/>
        </p:nvSpPr>
        <p:spPr>
          <a:xfrm>
            <a:off x="5952382" y="4941277"/>
            <a:ext cx="2448897" cy="1162009"/>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pPr>
            <a:r>
              <a:rPr lang="en-GB" altLang="en-US" sz="1600" b="0" dirty="0">
                <a:solidFill>
                  <a:schemeClr val="bg1"/>
                </a:solidFill>
              </a:rPr>
              <a:t>Coralline algae grows on coral in warm seas.</a:t>
            </a:r>
          </a:p>
        </p:txBody>
      </p:sp>
    </p:spTree>
    <p:extLst>
      <p:ext uri="{BB962C8B-B14F-4D97-AF65-F5344CB8AC3E}">
        <p14:creationId xmlns:p14="http://schemas.microsoft.com/office/powerpoint/2010/main" val="24421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What Have We Learnt?</a:t>
            </a:r>
          </a:p>
        </p:txBody>
      </p:sp>
      <p:sp>
        <p:nvSpPr>
          <p:cNvPr id="25" name="Rectangle 24">
            <a:extLst>
              <a:ext uri="{FF2B5EF4-FFF2-40B4-BE49-F238E27FC236}">
                <a16:creationId xmlns:a16="http://schemas.microsoft.com/office/drawing/2014/main" id="{61159A61-4CB4-4A29-9DC5-F60EFD14FA96}"/>
              </a:ext>
            </a:extLst>
          </p:cNvPr>
          <p:cNvSpPr/>
          <p:nvPr/>
        </p:nvSpPr>
        <p:spPr>
          <a:xfrm>
            <a:off x="755651" y="1960665"/>
            <a:ext cx="7632700" cy="2215991"/>
          </a:xfrm>
          <a:prstGeom prst="rect">
            <a:avLst/>
          </a:prstGeom>
        </p:spPr>
        <p:txBody>
          <a:bodyPr wrap="square" lIns="0" tIns="0" rIns="0" bIns="0">
            <a:spAutoFit/>
          </a:bodyPr>
          <a:lstStyle/>
          <a:p>
            <a:pPr algn="ctr">
              <a:spcBef>
                <a:spcPct val="0"/>
              </a:spcBef>
            </a:pPr>
            <a:r>
              <a:rPr lang="en-GB" altLang="en-US" dirty="0"/>
              <a:t>A habitat is the home of a living thing.</a:t>
            </a:r>
          </a:p>
          <a:p>
            <a:pPr algn="ctr">
              <a:spcBef>
                <a:spcPct val="0"/>
              </a:spcBef>
            </a:pPr>
            <a:r>
              <a:rPr lang="en-GB" altLang="en-US" dirty="0"/>
              <a:t>Plants are suited to their habitats because the habitats have everything that a particular plant needs to grow well.</a:t>
            </a:r>
          </a:p>
          <a:p>
            <a:pPr algn="ctr">
              <a:spcBef>
                <a:spcPct val="0"/>
              </a:spcBef>
            </a:pPr>
            <a:r>
              <a:rPr lang="en-GB" altLang="en-US" dirty="0"/>
              <a:t>Plants wouldn’t grow well in different habitats.</a:t>
            </a:r>
          </a:p>
        </p:txBody>
      </p:sp>
      <p:pic>
        <p:nvPicPr>
          <p:cNvPr id="9" name="Picture 8">
            <a:extLst>
              <a:ext uri="{FF2B5EF4-FFF2-40B4-BE49-F238E27FC236}">
                <a16:creationId xmlns:a16="http://schemas.microsoft.com/office/drawing/2014/main" id="{915260B1-D749-4A33-A252-584943CF8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53"/>
          <a:stretch/>
        </p:blipFill>
        <p:spPr>
          <a:xfrm>
            <a:off x="0" y="3815862"/>
            <a:ext cx="4572000" cy="3042138"/>
          </a:xfrm>
          <a:prstGeom prst="rect">
            <a:avLst/>
          </a:prstGeom>
        </p:spPr>
      </p:pic>
      <p:pic>
        <p:nvPicPr>
          <p:cNvPr id="16" name="Picture 15">
            <a:extLst>
              <a:ext uri="{FF2B5EF4-FFF2-40B4-BE49-F238E27FC236}">
                <a16:creationId xmlns:a16="http://schemas.microsoft.com/office/drawing/2014/main" id="{3E03BB1E-DDAA-4D05-8CD0-7746A9C515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7"/>
          <a:stretch/>
        </p:blipFill>
        <p:spPr>
          <a:xfrm flipH="1">
            <a:off x="4571999" y="3751385"/>
            <a:ext cx="4572001" cy="3106615"/>
          </a:xfrm>
          <a:prstGeom prst="rect">
            <a:avLst/>
          </a:prstGeom>
        </p:spPr>
      </p:pic>
    </p:spTree>
    <p:extLst>
      <p:ext uri="{BB962C8B-B14F-4D97-AF65-F5344CB8AC3E}">
        <p14:creationId xmlns:p14="http://schemas.microsoft.com/office/powerpoint/2010/main" val="24788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129</TotalTime>
  <Words>536</Words>
  <Application>Microsoft Office PowerPoint</Application>
  <PresentationFormat>On-screen Show (4:3)</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Twinkl</vt:lpstr>
      <vt:lpstr>Calibri</vt:lpstr>
      <vt:lpstr>Twinkl SemiBold</vt:lpstr>
      <vt:lpstr>Office Theme</vt:lpstr>
      <vt:lpstr>PowerPoint Presentation</vt:lpstr>
      <vt:lpstr>What Does It Mean?</vt:lpstr>
      <vt:lpstr>Habitats</vt:lpstr>
      <vt:lpstr>Plant Habitats</vt:lpstr>
      <vt:lpstr>Deserts</vt:lpstr>
      <vt:lpstr>The Seaside</vt:lpstr>
      <vt:lpstr>Woodlands</vt:lpstr>
      <vt:lpstr>Under the Sea</vt:lpstr>
      <vt:lpstr>What Have We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Niamh Hanafin</cp:lastModifiedBy>
  <cp:revision>10</cp:revision>
  <dcterms:created xsi:type="dcterms:W3CDTF">2019-02-19T13:55:06Z</dcterms:created>
  <dcterms:modified xsi:type="dcterms:W3CDTF">2020-05-19T20:59:11Z</dcterms:modified>
</cp:coreProperties>
</file>